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33"/>
  </p:notesMasterIdLst>
  <p:sldIdLst>
    <p:sldId id="256" r:id="rId2"/>
    <p:sldId id="373" r:id="rId3"/>
    <p:sldId id="292" r:id="rId4"/>
    <p:sldId id="299" r:id="rId5"/>
    <p:sldId id="346" r:id="rId6"/>
    <p:sldId id="345" r:id="rId7"/>
    <p:sldId id="356" r:id="rId8"/>
    <p:sldId id="347" r:id="rId9"/>
    <p:sldId id="357" r:id="rId10"/>
    <p:sldId id="348" r:id="rId11"/>
    <p:sldId id="349" r:id="rId12"/>
    <p:sldId id="354" r:id="rId13"/>
    <p:sldId id="358" r:id="rId14"/>
    <p:sldId id="351" r:id="rId15"/>
    <p:sldId id="293" r:id="rId16"/>
    <p:sldId id="374" r:id="rId17"/>
    <p:sldId id="355" r:id="rId18"/>
    <p:sldId id="378" r:id="rId19"/>
    <p:sldId id="379" r:id="rId20"/>
    <p:sldId id="361" r:id="rId21"/>
    <p:sldId id="362" r:id="rId22"/>
    <p:sldId id="363" r:id="rId23"/>
    <p:sldId id="364" r:id="rId24"/>
    <p:sldId id="365" r:id="rId25"/>
    <p:sldId id="341" r:id="rId26"/>
    <p:sldId id="375" r:id="rId27"/>
    <p:sldId id="377" r:id="rId28"/>
    <p:sldId id="376" r:id="rId29"/>
    <p:sldId id="370" r:id="rId30"/>
    <p:sldId id="372" r:id="rId31"/>
    <p:sldId id="274" r:id="rId3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08" autoAdjust="0"/>
    <p:restoredTop sz="87226" autoAdjust="0"/>
  </p:normalViewPr>
  <p:slideViewPr>
    <p:cSldViewPr snapToGrid="0">
      <p:cViewPr varScale="1">
        <p:scale>
          <a:sx n="95" d="100"/>
          <a:sy n="95" d="100"/>
        </p:scale>
        <p:origin x="688" y="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2" d="100"/>
          <a:sy n="52" d="100"/>
        </p:scale>
        <p:origin x="201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buSzPct val="25000"/>
                <a:buNone/>
              </a:p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8394029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pixabay.com/en/ideation-startup-entrepreneur-3267505/"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creativecommons.org/about/cc0"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reativecommons.org/about/cc0"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unsplash.com/photos/QozzJpFZ2l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creativecommons.org/about/cc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reativecommons.org/about/cc0"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reativecommons.org/about/cc0"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reativecommons.org/about/cc0"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reativecommons.org/about/cc0"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reativecommons.org/about/cc0"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reativecommons.org/about/cc0"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reativecommons.org/about/cc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reativecommons.org/about/cc0"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kern="1200" cap="none" dirty="0">
                <a:solidFill>
                  <a:schemeClr val="tx1"/>
                </a:solidFill>
                <a:effectLst/>
                <a:latin typeface="Calibri"/>
                <a:ea typeface="Calibri"/>
                <a:cs typeface="Calibri"/>
                <a:sym typeface="Calibri"/>
              </a:rPr>
              <a:t>Cover Image: "Untitled." Authored by: </a:t>
            </a:r>
            <a:r>
              <a:rPr lang="en-US" sz="1200" b="0" i="0" u="none" strike="noStrike" kern="1200" cap="none" dirty="0" err="1">
                <a:solidFill>
                  <a:schemeClr val="tx1"/>
                </a:solidFill>
                <a:effectLst/>
                <a:latin typeface="Calibri"/>
                <a:ea typeface="Calibri"/>
                <a:cs typeface="Calibri"/>
                <a:sym typeface="Calibri"/>
              </a:rPr>
              <a:t>StartupStockPhotos</a:t>
            </a:r>
            <a:r>
              <a:rPr lang="en-US" sz="1200" b="0" i="0" u="none" strike="noStrike" kern="1200" cap="none" dirty="0">
                <a:solidFill>
                  <a:schemeClr val="tx1"/>
                </a:solidFill>
                <a:effectLst/>
                <a:latin typeface="Calibri"/>
                <a:ea typeface="Calibri"/>
                <a:cs typeface="Calibri"/>
                <a:sym typeface="Calibri"/>
              </a:rPr>
              <a:t>. Provided by: </a:t>
            </a:r>
            <a:r>
              <a:rPr lang="en-US" sz="1200" b="0" i="0" u="none" strike="noStrike" kern="1200" cap="none" dirty="0" err="1">
                <a:solidFill>
                  <a:schemeClr val="tx1"/>
                </a:solidFill>
                <a:effectLst/>
                <a:latin typeface="Calibri"/>
                <a:ea typeface="Calibri"/>
                <a:cs typeface="Calibri"/>
                <a:sym typeface="Calibri"/>
              </a:rPr>
              <a:t>Pixabay</a:t>
            </a:r>
            <a:r>
              <a:rPr lang="en-US" sz="1200" b="0" i="0" u="none" strike="noStrike" kern="1200" cap="none" dirty="0">
                <a:solidFill>
                  <a:schemeClr val="tx1"/>
                </a:solidFill>
                <a:effectLst/>
                <a:latin typeface="Calibri"/>
                <a:ea typeface="Calibri"/>
                <a:cs typeface="Calibri"/>
                <a:sym typeface="Calibri"/>
              </a:rPr>
              <a:t>. Located at: </a:t>
            </a:r>
            <a:r>
              <a:rPr lang="en-US" sz="1200" b="0" i="0" u="sng" strike="noStrike" kern="1200" cap="none" dirty="0">
                <a:solidFill>
                  <a:schemeClr val="tx1"/>
                </a:solidFill>
                <a:effectLst/>
                <a:latin typeface="Calibri"/>
                <a:ea typeface="Calibri"/>
                <a:cs typeface="Calibri"/>
                <a:sym typeface="Calibri"/>
                <a:hlinkClick r:id="rId3">
                  <a:extLst>
                    <a:ext uri="{A12FA001-AC4F-418D-AE19-62706E023703}">
                      <ahyp:hlinkClr xmlns:ahyp="http://schemas.microsoft.com/office/drawing/2018/hyperlinkcolor" val="tx"/>
                    </a:ext>
                  </a:extLst>
                </a:hlinkClick>
              </a:rPr>
              <a:t>https://pixabay.com/en/ideation-startup-entrepreneur-3267505/</a:t>
            </a:r>
            <a:r>
              <a:rPr lang="en-US" sz="1200" b="0" i="0" u="none" strike="noStrike" kern="1200" cap="none" dirty="0">
                <a:solidFill>
                  <a:schemeClr val="tx1"/>
                </a:solidFill>
                <a:effectLst/>
                <a:latin typeface="Calibri"/>
                <a:ea typeface="Calibri"/>
                <a:cs typeface="Calibri"/>
                <a:sym typeface="Calibri"/>
              </a:rPr>
              <a:t>. Content Type: CC Licensed Content, Shared Previously. License: </a:t>
            </a:r>
            <a:r>
              <a:rPr lang="en-US" sz="1200" b="0" i="0" u="sng" strike="noStrike" kern="1200" cap="none" dirty="0">
                <a:solidFill>
                  <a:schemeClr val="tx1"/>
                </a:solidFill>
                <a:effectLst/>
                <a:latin typeface="Calibri"/>
                <a:ea typeface="Calibri"/>
                <a:cs typeface="Calibri"/>
                <a:sym typeface="Calibri"/>
                <a:hlinkClick r:id="rId4">
                  <a:extLst>
                    <a:ext uri="{A12FA001-AC4F-418D-AE19-62706E023703}">
                      <ahyp:hlinkClr xmlns:ahyp="http://schemas.microsoft.com/office/drawing/2018/hyperlinkcolor" val="tx"/>
                    </a:ext>
                  </a:extLst>
                </a:hlinkClick>
              </a:rPr>
              <a:t>CC0: No Rights Reserved</a:t>
            </a:r>
            <a:r>
              <a:rPr lang="en-US" sz="1200" b="0" i="0" u="none" strike="noStrike" kern="1200" cap="none" dirty="0">
                <a:solidFill>
                  <a:schemeClr val="tx1"/>
                </a:solidFill>
                <a:effectLst/>
                <a:latin typeface="Calibri"/>
                <a:ea typeface="Calibri"/>
                <a:cs typeface="Calibri"/>
                <a:sym typeface="Calibri"/>
              </a:rPr>
              <a:t>.</a:t>
            </a:r>
          </a:p>
          <a:p>
            <a:pPr marL="0" marR="0" lvl="0" indent="0" algn="l" rtl="0">
              <a:spcBef>
                <a:spcPts val="0"/>
              </a:spcBef>
              <a:buSzPct val="25000"/>
              <a:buNone/>
            </a:pPr>
            <a:endParaRPr lang="en-US" sz="1200" b="0" i="0" u="none" strike="noStrike" kern="1200" cap="none" dirty="0">
              <a:solidFill>
                <a:schemeClr val="tx1"/>
              </a:solidFill>
              <a:effectLst/>
              <a:latin typeface="Calibri"/>
              <a:ea typeface="Calibri"/>
              <a:cs typeface="Calibri"/>
              <a:sym typeface="Calibri"/>
            </a:endParaRPr>
          </a:p>
          <a:p>
            <a:r>
              <a:rPr lang="en-US" sz="1200" b="0" i="0" u="none" strike="noStrike" kern="1200" cap="none" dirty="0">
                <a:solidFill>
                  <a:schemeClr val="tx1"/>
                </a:solidFill>
                <a:effectLst/>
                <a:latin typeface="Calibri"/>
                <a:ea typeface="Calibri"/>
                <a:cs typeface="Calibri"/>
                <a:sym typeface="Calibri"/>
              </a:rPr>
              <a:t>All text in these slides is taken from https://</a:t>
            </a:r>
            <a:r>
              <a:rPr lang="en-US" sz="1200" b="0" i="0" u="none" strike="noStrike" kern="1200" cap="none" dirty="0" err="1">
                <a:solidFill>
                  <a:schemeClr val="tx1"/>
                </a:solidFill>
                <a:effectLst/>
                <a:latin typeface="Calibri"/>
                <a:ea typeface="Calibri"/>
                <a:cs typeface="Calibri"/>
                <a:sym typeface="Calibri"/>
              </a:rPr>
              <a:t>courses.lumenlearning.com</a:t>
            </a:r>
            <a:r>
              <a:rPr lang="en-US" sz="1200" b="0" i="0" u="none" strike="noStrike" kern="1200" cap="none" dirty="0">
                <a:solidFill>
                  <a:schemeClr val="tx1"/>
                </a:solidFill>
                <a:effectLst/>
                <a:latin typeface="Calibri"/>
                <a:ea typeface="Calibri"/>
                <a:cs typeface="Calibri"/>
                <a:sym typeface="Calibri"/>
              </a:rPr>
              <a:t>/</a:t>
            </a:r>
            <a:r>
              <a:rPr lang="en-US" sz="1200" b="0" i="0" u="none" strike="noStrike" kern="1200" cap="none" dirty="0" err="1">
                <a:solidFill>
                  <a:schemeClr val="tx1"/>
                </a:solidFill>
                <a:effectLst/>
                <a:latin typeface="Calibri"/>
                <a:ea typeface="Calibri"/>
                <a:cs typeface="Calibri"/>
                <a:sym typeface="Calibri"/>
              </a:rPr>
              <a:t>wmopen-organizationalbehavior</a:t>
            </a:r>
            <a:r>
              <a:rPr lang="en-US" sz="1200" b="0" i="0" u="none" strike="noStrike" kern="1200" cap="none" dirty="0">
                <a:solidFill>
                  <a:schemeClr val="tx1"/>
                </a:solidFill>
                <a:effectLst/>
                <a:latin typeface="Calibri"/>
                <a:ea typeface="Calibri"/>
                <a:cs typeface="Calibri"/>
                <a:sym typeface="Calibri"/>
              </a:rPr>
              <a:t>/ where it is published under one or more open licenses.</a:t>
            </a:r>
            <a:endParaRPr lang="en-US" b="0" dirty="0">
              <a:solidFill>
                <a:schemeClr val="tx1"/>
              </a:solidFill>
              <a:effectLst/>
            </a:endParaRPr>
          </a:p>
          <a:p>
            <a:r>
              <a:rPr lang="en-US" sz="1200" b="0" i="0" u="none" strike="noStrike" kern="1200" cap="none" dirty="0">
                <a:solidFill>
                  <a:schemeClr val="tx1"/>
                </a:solidFill>
                <a:effectLst/>
                <a:latin typeface="Calibri"/>
                <a:ea typeface="Calibri"/>
                <a:cs typeface="Calibri"/>
                <a:sym typeface="Calibri"/>
              </a:rPr>
              <a:t>All images in these slides are attributed in the notes of the slide on which they appear and licensed as indicated. </a:t>
            </a:r>
          </a:p>
        </p:txBody>
      </p:sp>
      <p:sp>
        <p:nvSpPr>
          <p:cNvPr id="87" name="Shape 8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buSzPct val="25000"/>
                <a:buNone/>
              </a:pPr>
              <a:t>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is A</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5996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50815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cap="none" dirty="0">
                <a:solidFill>
                  <a:schemeClr val="tx1"/>
                </a:solidFill>
                <a:effectLst/>
                <a:latin typeface="Calibri"/>
                <a:ea typeface="Calibri"/>
                <a:cs typeface="Calibri"/>
                <a:sym typeface="Calibri"/>
              </a:rPr>
              <a:t>Untitled. </a:t>
            </a:r>
            <a:r>
              <a:rPr lang="en-US" sz="1200" b="1" i="0" u="none" strike="noStrike" kern="1200" cap="none" dirty="0">
                <a:solidFill>
                  <a:schemeClr val="tx1"/>
                </a:solidFill>
                <a:effectLst/>
                <a:latin typeface="Calibri"/>
                <a:ea typeface="Calibri"/>
                <a:cs typeface="Calibri"/>
                <a:sym typeface="Calibri"/>
              </a:rPr>
              <a:t>Authored by</a:t>
            </a:r>
            <a:r>
              <a:rPr lang="en-US" sz="1200" b="0" i="0" u="none" strike="noStrike" kern="1200" cap="none" dirty="0">
                <a:solidFill>
                  <a:schemeClr val="tx1"/>
                </a:solidFill>
                <a:effectLst/>
                <a:latin typeface="Calibri"/>
                <a:ea typeface="Calibri"/>
                <a:cs typeface="Calibri"/>
                <a:sym typeface="Calibri"/>
              </a:rPr>
              <a:t>: </a:t>
            </a:r>
            <a:r>
              <a:rPr lang="en-US" dirty="0" err="1">
                <a:solidFill>
                  <a:schemeClr val="tx1"/>
                </a:solidFill>
              </a:rPr>
              <a:t>Pixabay</a:t>
            </a:r>
            <a:r>
              <a:rPr lang="en-US" sz="1200" b="0" i="0" u="none" strike="noStrike" kern="1200" cap="none" dirty="0">
                <a:solidFill>
                  <a:schemeClr val="tx1"/>
                </a:solidFill>
                <a:effectLst/>
                <a:latin typeface="Calibri"/>
                <a:ea typeface="Calibri"/>
                <a:cs typeface="Calibri"/>
                <a:sym typeface="Calibri"/>
              </a:rPr>
              <a:t>. </a:t>
            </a:r>
            <a:r>
              <a:rPr lang="en-US" sz="1200" b="1" i="0" u="none" strike="noStrike" kern="1200" cap="none" dirty="0">
                <a:solidFill>
                  <a:schemeClr val="tx1"/>
                </a:solidFill>
                <a:effectLst/>
                <a:latin typeface="Calibri"/>
                <a:ea typeface="Calibri"/>
                <a:cs typeface="Calibri"/>
                <a:sym typeface="Calibri"/>
              </a:rPr>
              <a:t>Provided by</a:t>
            </a:r>
            <a:r>
              <a:rPr lang="en-US" sz="1200" b="0" i="0" u="none" strike="noStrike" kern="1200" cap="none" dirty="0">
                <a:solidFill>
                  <a:schemeClr val="tx1"/>
                </a:solidFill>
                <a:effectLst/>
                <a:latin typeface="Calibri"/>
                <a:ea typeface="Calibri"/>
                <a:cs typeface="Calibri"/>
                <a:sym typeface="Calibri"/>
              </a:rPr>
              <a:t>: </a:t>
            </a:r>
            <a:r>
              <a:rPr lang="en-US" dirty="0" err="1">
                <a:solidFill>
                  <a:schemeClr val="tx1"/>
                </a:solidFill>
              </a:rPr>
              <a:t>Pexels</a:t>
            </a:r>
            <a:r>
              <a:rPr lang="en-US" sz="1200" b="0" i="0" u="none" strike="noStrike" kern="1200" cap="none" dirty="0">
                <a:solidFill>
                  <a:schemeClr val="tx1"/>
                </a:solidFill>
                <a:effectLst/>
                <a:latin typeface="Calibri"/>
                <a:ea typeface="Calibri"/>
                <a:cs typeface="Calibri"/>
                <a:sym typeface="Calibri"/>
              </a:rPr>
              <a:t>. </a:t>
            </a:r>
            <a:r>
              <a:rPr lang="en-US" sz="1200" b="1" i="0" u="none" strike="noStrike" kern="1200" cap="none" dirty="0">
                <a:solidFill>
                  <a:schemeClr val="tx1"/>
                </a:solidFill>
                <a:effectLst/>
                <a:latin typeface="Calibri"/>
                <a:ea typeface="Calibri"/>
                <a:cs typeface="Calibri"/>
                <a:sym typeface="Calibri"/>
              </a:rPr>
              <a:t>Located at</a:t>
            </a:r>
            <a:r>
              <a:rPr lang="en-US" sz="1200" b="0" i="0" u="none" strike="noStrike" kern="1200" cap="none" dirty="0">
                <a:solidFill>
                  <a:schemeClr val="tx1"/>
                </a:solidFill>
                <a:effectLst/>
                <a:latin typeface="Calibri"/>
                <a:ea typeface="Calibri"/>
                <a:cs typeface="Calibri"/>
                <a:sym typeface="Calibri"/>
              </a:rPr>
              <a:t>: </a:t>
            </a:r>
            <a:r>
              <a:rPr lang="en-US" dirty="0">
                <a:solidFill>
                  <a:schemeClr val="tx1"/>
                </a:solidFill>
              </a:rPr>
              <a:t>https://</a:t>
            </a:r>
            <a:r>
              <a:rPr lang="en-US" dirty="0" err="1">
                <a:solidFill>
                  <a:schemeClr val="tx1"/>
                </a:solidFill>
              </a:rPr>
              <a:t>www.pexels.com</a:t>
            </a:r>
            <a:r>
              <a:rPr lang="en-US" dirty="0">
                <a:solidFill>
                  <a:schemeClr val="tx1"/>
                </a:solidFill>
              </a:rPr>
              <a:t>/photo/girls-on-desk-looking-at-notebook-159823/</a:t>
            </a:r>
            <a:r>
              <a:rPr lang="en-US" sz="1200" b="0" i="0" u="none" strike="noStrike" kern="1200" cap="none" dirty="0">
                <a:solidFill>
                  <a:schemeClr val="tx1"/>
                </a:solidFill>
                <a:effectLst/>
                <a:latin typeface="Calibri"/>
                <a:ea typeface="Calibri"/>
                <a:cs typeface="Calibri"/>
                <a:sym typeface="Calibri"/>
              </a:rPr>
              <a:t>. </a:t>
            </a:r>
            <a:r>
              <a:rPr lang="en-US" sz="1200" b="1" i="0" u="none" strike="noStrike" kern="1200" cap="none" dirty="0">
                <a:solidFill>
                  <a:schemeClr val="tx1"/>
                </a:solidFill>
                <a:effectLst/>
                <a:latin typeface="Calibri"/>
                <a:ea typeface="Calibri"/>
                <a:cs typeface="Calibri"/>
                <a:sym typeface="Calibri"/>
              </a:rPr>
              <a:t>License</a:t>
            </a:r>
            <a:r>
              <a:rPr lang="en-US" sz="1200" b="0" i="0" u="none" strike="noStrike" kern="1200" cap="none" dirty="0">
                <a:solidFill>
                  <a:schemeClr val="tx1"/>
                </a:solidFill>
                <a:effectLst/>
                <a:latin typeface="Calibri"/>
                <a:ea typeface="Calibri"/>
                <a:cs typeface="Calibri"/>
                <a:sym typeface="Calibri"/>
              </a:rPr>
              <a:t>: </a:t>
            </a:r>
            <a:r>
              <a:rPr lang="en-US" sz="1200" b="1" i="1" u="sng" strike="noStrike" kern="1200" cap="none" dirty="0">
                <a:solidFill>
                  <a:schemeClr val="tx1"/>
                </a:solidFill>
                <a:effectLst/>
                <a:latin typeface="Calibri"/>
                <a:ea typeface="Calibri"/>
                <a:cs typeface="Calibri"/>
                <a:sym typeface="Calibri"/>
                <a:hlinkClick r:id="rId3">
                  <a:extLst>
                    <a:ext uri="{A12FA001-AC4F-418D-AE19-62706E023703}">
                      <ahyp:hlinkClr xmlns:ahyp="http://schemas.microsoft.com/office/drawing/2018/hyperlinkcolor" val="tx"/>
                    </a:ext>
                  </a:extLst>
                </a:hlinkClick>
              </a:rPr>
              <a:t>CC0: No Rights Reserved</a:t>
            </a:r>
            <a:r>
              <a:rPr lang="en-US" sz="1200" b="0" i="0" u="none" strike="noStrike" kern="1200" cap="none" dirty="0">
                <a:solidFill>
                  <a:schemeClr val="tx1"/>
                </a:solidFill>
                <a:effectLst/>
                <a:latin typeface="Calibri"/>
                <a:ea typeface="Calibri"/>
                <a:cs typeface="Calibri"/>
                <a:sym typeface="Calibri"/>
              </a:rPr>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50958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Calibri"/>
                <a:ea typeface="Calibri"/>
                <a:cs typeface="Calibri"/>
                <a:sym typeface="Calibri"/>
              </a:rPr>
              <a:t>Pawns. </a:t>
            </a:r>
            <a:r>
              <a:rPr lang="en-US" sz="1200" b="1" i="0" u="none" strike="noStrike" kern="1200" cap="none" dirty="0">
                <a:solidFill>
                  <a:schemeClr val="dk1"/>
                </a:solidFill>
                <a:effectLst/>
                <a:latin typeface="Calibri"/>
                <a:ea typeface="Calibri"/>
                <a:cs typeface="Calibri"/>
                <a:sym typeface="Calibri"/>
              </a:rPr>
              <a:t>Authored by</a:t>
            </a:r>
            <a:r>
              <a:rPr lang="en-US" sz="1200" b="0" i="0" u="none" strike="noStrike" kern="1200" cap="none" dirty="0">
                <a:solidFill>
                  <a:schemeClr val="dk1"/>
                </a:solidFill>
                <a:effectLst/>
                <a:latin typeface="Calibri"/>
                <a:ea typeface="Calibri"/>
                <a:cs typeface="Calibri"/>
                <a:sym typeface="Calibri"/>
              </a:rPr>
              <a:t>: Markus </a:t>
            </a:r>
            <a:r>
              <a:rPr lang="en-US" sz="1200" b="0" i="0" u="none" strike="noStrike" kern="1200" cap="none" dirty="0" err="1">
                <a:solidFill>
                  <a:schemeClr val="dk1"/>
                </a:solidFill>
                <a:effectLst/>
                <a:latin typeface="Calibri"/>
                <a:ea typeface="Calibri"/>
                <a:cs typeface="Calibri"/>
                <a:sym typeface="Calibri"/>
              </a:rPr>
              <a:t>Spiske</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Unsplash</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Located at</a:t>
            </a:r>
            <a:r>
              <a:rPr lang="en-US" sz="1200" b="0" i="0" u="none" strike="noStrike" kern="1200" cap="none" dirty="0">
                <a:solidFill>
                  <a:schemeClr val="dk1"/>
                </a:solidFill>
                <a:effectLst/>
                <a:latin typeface="Calibri"/>
                <a:ea typeface="Calibri"/>
                <a:cs typeface="Calibri"/>
                <a:sym typeface="Calibri"/>
              </a:rPr>
              <a:t>: </a:t>
            </a:r>
            <a:r>
              <a:rPr lang="en-US" sz="1200" b="1" i="0" u="sng" strike="noStrike" kern="1200" cap="none" dirty="0">
                <a:solidFill>
                  <a:schemeClr val="dk1"/>
                </a:solidFill>
                <a:effectLst/>
                <a:latin typeface="Calibri"/>
                <a:ea typeface="Calibri"/>
                <a:cs typeface="Calibri"/>
                <a:sym typeface="Calibri"/>
                <a:hlinkClick r:id="rId3"/>
              </a:rPr>
              <a:t>https://unsplash.com/photos/QozzJpFZ2lg</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4"/>
              </a:rPr>
              <a:t>CC0: No Rights Reserved</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 Terms</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Unsplash</a:t>
            </a:r>
            <a:r>
              <a:rPr lang="en-US" sz="1200" b="0" i="0" u="none" strike="noStrike" kern="1200" cap="none" dirty="0">
                <a:solidFill>
                  <a:schemeClr val="dk1"/>
                </a:solidFill>
                <a:effectLst/>
                <a:latin typeface="Calibri"/>
                <a:ea typeface="Calibri"/>
                <a:cs typeface="Calibri"/>
                <a:sym typeface="Calibri"/>
              </a:rPr>
              <a:t> License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9587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tx1"/>
                </a:solidFill>
                <a:effectLst/>
                <a:latin typeface="Calibri"/>
                <a:ea typeface="Calibri"/>
                <a:cs typeface="Calibri"/>
                <a:sym typeface="Calibri"/>
              </a:rPr>
              <a:t>Image: Untitled. </a:t>
            </a:r>
            <a:r>
              <a:rPr lang="en-US" sz="1200" b="1" i="0" u="none" strike="noStrike" kern="1200" cap="none" dirty="0">
                <a:solidFill>
                  <a:schemeClr val="tx1"/>
                </a:solidFill>
                <a:effectLst/>
                <a:latin typeface="Calibri"/>
                <a:ea typeface="Calibri"/>
                <a:cs typeface="Calibri"/>
                <a:sym typeface="Calibri"/>
              </a:rPr>
              <a:t>Authored by</a:t>
            </a:r>
            <a:r>
              <a:rPr lang="en-US" sz="1200" b="0" i="0" u="none" strike="noStrike" kern="1200" cap="none" dirty="0">
                <a:solidFill>
                  <a:schemeClr val="tx1"/>
                </a:solidFill>
                <a:effectLst/>
                <a:latin typeface="Calibri"/>
                <a:ea typeface="Calibri"/>
                <a:cs typeface="Calibri"/>
                <a:sym typeface="Calibri"/>
              </a:rPr>
              <a:t>: </a:t>
            </a:r>
            <a:r>
              <a:rPr lang="en-US" baseline="0" dirty="0">
                <a:solidFill>
                  <a:schemeClr val="tx1"/>
                </a:solidFill>
              </a:rPr>
              <a:t>3dman_eu</a:t>
            </a:r>
            <a:r>
              <a:rPr lang="en-US" sz="1200" b="0" i="0" u="none" strike="noStrike" kern="1200" cap="none" dirty="0">
                <a:solidFill>
                  <a:schemeClr val="tx1"/>
                </a:solidFill>
                <a:effectLst/>
                <a:latin typeface="Calibri"/>
                <a:ea typeface="Calibri"/>
                <a:cs typeface="Calibri"/>
                <a:sym typeface="Calibri"/>
              </a:rPr>
              <a:t>. </a:t>
            </a:r>
            <a:r>
              <a:rPr lang="en-US" sz="1200" b="1" i="0" u="none" strike="noStrike" kern="1200" cap="none" dirty="0">
                <a:solidFill>
                  <a:schemeClr val="tx1"/>
                </a:solidFill>
                <a:effectLst/>
                <a:latin typeface="Calibri"/>
                <a:ea typeface="Calibri"/>
                <a:cs typeface="Calibri"/>
                <a:sym typeface="Calibri"/>
              </a:rPr>
              <a:t>Provided by</a:t>
            </a:r>
            <a:r>
              <a:rPr lang="en-US" sz="1200" b="0" i="0" u="none" strike="noStrike" kern="1200" cap="none" dirty="0">
                <a:solidFill>
                  <a:schemeClr val="tx1"/>
                </a:solidFill>
                <a:effectLst/>
                <a:latin typeface="Calibri"/>
                <a:ea typeface="Calibri"/>
                <a:cs typeface="Calibri"/>
                <a:sym typeface="Calibri"/>
              </a:rPr>
              <a:t>: </a:t>
            </a:r>
            <a:r>
              <a:rPr lang="en-US" baseline="0" dirty="0" err="1">
                <a:solidFill>
                  <a:schemeClr val="tx1"/>
                </a:solidFill>
              </a:rPr>
              <a:t>Pixabay</a:t>
            </a:r>
            <a:r>
              <a:rPr lang="en-US" sz="1200" b="0" i="0" u="none" strike="noStrike" kern="1200" cap="none" dirty="0">
                <a:solidFill>
                  <a:schemeClr val="tx1"/>
                </a:solidFill>
                <a:effectLst/>
                <a:latin typeface="Calibri"/>
                <a:ea typeface="Calibri"/>
                <a:cs typeface="Calibri"/>
                <a:sym typeface="Calibri"/>
              </a:rPr>
              <a:t>. </a:t>
            </a:r>
            <a:r>
              <a:rPr lang="en-US" sz="1200" b="1" i="0" u="none" strike="noStrike" kern="1200" cap="none" dirty="0">
                <a:solidFill>
                  <a:schemeClr val="tx1"/>
                </a:solidFill>
                <a:effectLst/>
                <a:latin typeface="Calibri"/>
                <a:ea typeface="Calibri"/>
                <a:cs typeface="Calibri"/>
                <a:sym typeface="Calibri"/>
              </a:rPr>
              <a:t>Located at</a:t>
            </a:r>
            <a:r>
              <a:rPr lang="en-US" sz="1200" b="0" i="0" u="none" strike="noStrike" kern="1200" cap="none" dirty="0">
                <a:solidFill>
                  <a:schemeClr val="tx1"/>
                </a:solidFill>
                <a:effectLst/>
                <a:latin typeface="Calibri"/>
                <a:ea typeface="Calibri"/>
                <a:cs typeface="Calibri"/>
                <a:sym typeface="Calibri"/>
              </a:rPr>
              <a:t>: </a:t>
            </a:r>
            <a:r>
              <a:rPr lang="en-US" dirty="0">
                <a:solidFill>
                  <a:schemeClr val="tx1"/>
                </a:solidFill>
              </a:rPr>
              <a:t>https://</a:t>
            </a:r>
            <a:r>
              <a:rPr lang="en-US" dirty="0" err="1">
                <a:solidFill>
                  <a:schemeClr val="tx1"/>
                </a:solidFill>
              </a:rPr>
              <a:t>pixabay.com</a:t>
            </a:r>
            <a:r>
              <a:rPr lang="en-US" dirty="0">
                <a:solidFill>
                  <a:schemeClr val="tx1"/>
                </a:solidFill>
              </a:rPr>
              <a:t>/illustrations/friends-trust-friendship-together-1015312/</a:t>
            </a:r>
            <a:r>
              <a:rPr lang="en-US" sz="1200" b="0" i="0" u="none" strike="noStrike" kern="1200" cap="none" dirty="0">
                <a:solidFill>
                  <a:schemeClr val="tx1"/>
                </a:solidFill>
                <a:effectLst/>
                <a:latin typeface="Calibri"/>
                <a:ea typeface="Calibri"/>
                <a:cs typeface="Calibri"/>
                <a:sym typeface="Calibri"/>
              </a:rPr>
              <a:t>. </a:t>
            </a:r>
            <a:r>
              <a:rPr lang="en-US" sz="1200" b="1" i="0" u="none" strike="noStrike" kern="1200" cap="none" dirty="0">
                <a:solidFill>
                  <a:schemeClr val="tx1"/>
                </a:solidFill>
                <a:effectLst/>
                <a:latin typeface="Calibri"/>
                <a:ea typeface="Calibri"/>
                <a:cs typeface="Calibri"/>
                <a:sym typeface="Calibri"/>
              </a:rPr>
              <a:t>License</a:t>
            </a:r>
            <a:r>
              <a:rPr lang="en-US" sz="1200" b="0" i="0" u="none" strike="noStrike" kern="1200" cap="none" dirty="0">
                <a:solidFill>
                  <a:schemeClr val="tx1"/>
                </a:solidFill>
                <a:effectLst/>
                <a:latin typeface="Calibri"/>
                <a:ea typeface="Calibri"/>
                <a:cs typeface="Calibri"/>
                <a:sym typeface="Calibri"/>
              </a:rPr>
              <a:t>: </a:t>
            </a:r>
            <a:r>
              <a:rPr lang="en-US" sz="1200" b="1" i="1" u="sng" strike="noStrike" kern="1200" cap="none" dirty="0">
                <a:solidFill>
                  <a:schemeClr val="tx1"/>
                </a:solidFill>
                <a:effectLst/>
                <a:latin typeface="Calibri"/>
                <a:ea typeface="Calibri"/>
                <a:cs typeface="Calibri"/>
                <a:sym typeface="Calibri"/>
                <a:hlinkClick r:id="rId3">
                  <a:extLst>
                    <a:ext uri="{A12FA001-AC4F-418D-AE19-62706E023703}">
                      <ahyp:hlinkClr xmlns:ahyp="http://schemas.microsoft.com/office/drawing/2018/hyperlinkcolor" val="tx"/>
                    </a:ext>
                  </a:extLst>
                </a:hlinkClick>
              </a:rPr>
              <a:t>CC0: No Rights Reserved</a:t>
            </a:r>
            <a:r>
              <a:rPr lang="en-US" sz="1200" b="0" i="0" u="none" strike="noStrike" kern="1200" cap="none" dirty="0">
                <a:solidFill>
                  <a:schemeClr val="tx1"/>
                </a:solidFill>
                <a:effectLst/>
                <a:latin typeface="Calibri"/>
                <a:ea typeface="Calibri"/>
                <a:cs typeface="Calibri"/>
                <a:sym typeface="Calibri"/>
              </a:rPr>
              <a:t>. </a:t>
            </a:r>
            <a:r>
              <a:rPr lang="en-US" sz="1200" b="1" i="0" u="none" strike="noStrike" kern="1200" cap="none" dirty="0">
                <a:solidFill>
                  <a:schemeClr val="tx1"/>
                </a:solidFill>
                <a:effectLst/>
                <a:latin typeface="Calibri"/>
                <a:ea typeface="Calibri"/>
                <a:cs typeface="Calibri"/>
                <a:sym typeface="Calibri"/>
              </a:rPr>
              <a:t>License Terms</a:t>
            </a:r>
            <a:r>
              <a:rPr lang="en-US" sz="1200" b="0" i="0" u="none" strike="noStrike" kern="1200" cap="none" dirty="0">
                <a:solidFill>
                  <a:schemeClr val="tx1"/>
                </a:solidFill>
                <a:effectLst/>
                <a:latin typeface="Calibri"/>
                <a:ea typeface="Calibri"/>
                <a:cs typeface="Calibri"/>
                <a:sym typeface="Calibri"/>
              </a:rPr>
              <a:t>: </a:t>
            </a:r>
            <a:r>
              <a:rPr lang="en-US" baseline="0" dirty="0" err="1">
                <a:solidFill>
                  <a:schemeClr val="tx1"/>
                </a:solidFill>
              </a:rPr>
              <a:t>Pixabay</a:t>
            </a:r>
            <a:r>
              <a:rPr lang="en-US" sz="1200" b="0" i="0" u="none" strike="noStrike" kern="1200" cap="none" dirty="0">
                <a:solidFill>
                  <a:schemeClr val="tx1"/>
                </a:solidFill>
                <a:effectLst/>
                <a:latin typeface="Calibri"/>
                <a:ea typeface="Calibri"/>
                <a:cs typeface="Calibri"/>
                <a:sym typeface="Calibri"/>
              </a:rPr>
              <a:t> License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7470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dirty="0">
                <a:solidFill>
                  <a:schemeClr val="tx1"/>
                </a:solidFill>
              </a:rPr>
              <a:t>Mentor Startup</a:t>
            </a:r>
            <a:r>
              <a:rPr lang="en-US" sz="1200" b="0" i="0" u="none" strike="noStrike" kern="1200" cap="none" dirty="0">
                <a:solidFill>
                  <a:schemeClr val="tx1"/>
                </a:solidFill>
                <a:effectLst/>
                <a:latin typeface="Calibri"/>
                <a:ea typeface="Calibri"/>
                <a:cs typeface="Calibri"/>
                <a:sym typeface="Calibri"/>
              </a:rPr>
              <a:t>. </a:t>
            </a:r>
            <a:r>
              <a:rPr lang="en-US" sz="1200" b="1" i="0" u="none" strike="noStrike" kern="1200" cap="none" dirty="0">
                <a:solidFill>
                  <a:schemeClr val="tx1"/>
                </a:solidFill>
                <a:effectLst/>
                <a:latin typeface="Calibri"/>
                <a:ea typeface="Calibri"/>
                <a:cs typeface="Calibri"/>
                <a:sym typeface="Calibri"/>
              </a:rPr>
              <a:t>Authored by</a:t>
            </a:r>
            <a:r>
              <a:rPr lang="en-US" sz="1200" b="0" i="0" u="none" strike="noStrike" kern="1200" cap="none" dirty="0">
                <a:solidFill>
                  <a:schemeClr val="tx1"/>
                </a:solidFill>
                <a:effectLst/>
                <a:latin typeface="Calibri"/>
                <a:ea typeface="Calibri"/>
                <a:cs typeface="Calibri"/>
                <a:sym typeface="Calibri"/>
              </a:rPr>
              <a:t>: </a:t>
            </a:r>
            <a:r>
              <a:rPr lang="en-US" dirty="0" err="1">
                <a:solidFill>
                  <a:schemeClr val="tx1"/>
                </a:solidFill>
              </a:rPr>
              <a:t>Tumisu</a:t>
            </a:r>
            <a:r>
              <a:rPr lang="en-US" sz="1200" b="0" i="0" u="none" strike="noStrike" kern="1200" cap="none" dirty="0">
                <a:solidFill>
                  <a:schemeClr val="tx1"/>
                </a:solidFill>
                <a:effectLst/>
                <a:latin typeface="Calibri"/>
                <a:ea typeface="Calibri"/>
                <a:cs typeface="Calibri"/>
                <a:sym typeface="Calibri"/>
              </a:rPr>
              <a:t>. </a:t>
            </a:r>
            <a:r>
              <a:rPr lang="en-US" sz="1200" b="1" i="0" u="none" strike="noStrike" kern="1200" cap="none" dirty="0">
                <a:solidFill>
                  <a:schemeClr val="tx1"/>
                </a:solidFill>
                <a:effectLst/>
                <a:latin typeface="Calibri"/>
                <a:ea typeface="Calibri"/>
                <a:cs typeface="Calibri"/>
                <a:sym typeface="Calibri"/>
              </a:rPr>
              <a:t>Provided by</a:t>
            </a:r>
            <a:r>
              <a:rPr lang="en-US" sz="1200" b="0" i="0" u="none" strike="noStrike" kern="1200" cap="none" dirty="0">
                <a:solidFill>
                  <a:schemeClr val="tx1"/>
                </a:solidFill>
                <a:effectLst/>
                <a:latin typeface="Calibri"/>
                <a:ea typeface="Calibri"/>
                <a:cs typeface="Calibri"/>
                <a:sym typeface="Calibri"/>
              </a:rPr>
              <a:t>: </a:t>
            </a:r>
            <a:r>
              <a:rPr lang="en-US" sz="1200" b="0" i="0" u="none" strike="noStrike" kern="1200" cap="none" dirty="0" err="1">
                <a:solidFill>
                  <a:schemeClr val="tx1"/>
                </a:solidFill>
                <a:effectLst/>
                <a:latin typeface="Calibri"/>
                <a:ea typeface="Calibri"/>
                <a:cs typeface="Calibri"/>
                <a:sym typeface="Calibri"/>
              </a:rPr>
              <a:t>Pixabay</a:t>
            </a:r>
            <a:r>
              <a:rPr lang="en-US" sz="1200" b="0" i="0" u="none" strike="noStrike" kern="1200" cap="none" dirty="0">
                <a:solidFill>
                  <a:schemeClr val="tx1"/>
                </a:solidFill>
                <a:effectLst/>
                <a:latin typeface="Calibri"/>
                <a:ea typeface="Calibri"/>
                <a:cs typeface="Calibri"/>
                <a:sym typeface="Calibri"/>
              </a:rPr>
              <a:t>. </a:t>
            </a:r>
            <a:r>
              <a:rPr lang="en-US" sz="1200" b="1" i="0" u="none" strike="noStrike" kern="1200" cap="none" dirty="0">
                <a:solidFill>
                  <a:schemeClr val="tx1"/>
                </a:solidFill>
                <a:effectLst/>
                <a:latin typeface="Calibri"/>
                <a:ea typeface="Calibri"/>
                <a:cs typeface="Calibri"/>
                <a:sym typeface="Calibri"/>
              </a:rPr>
              <a:t>Located at</a:t>
            </a:r>
            <a:r>
              <a:rPr lang="en-US" sz="1200" b="0" i="0" u="none" strike="noStrike" kern="1200" cap="none" dirty="0">
                <a:solidFill>
                  <a:schemeClr val="tx1"/>
                </a:solidFill>
                <a:effectLst/>
                <a:latin typeface="Calibri"/>
                <a:ea typeface="Calibri"/>
                <a:cs typeface="Calibri"/>
                <a:sym typeface="Calibri"/>
              </a:rPr>
              <a:t>: </a:t>
            </a:r>
            <a:r>
              <a:rPr lang="en-US" dirty="0">
                <a:solidFill>
                  <a:schemeClr val="tx1"/>
                </a:solidFill>
              </a:rPr>
              <a:t>https://</a:t>
            </a:r>
            <a:r>
              <a:rPr lang="en-US" dirty="0" err="1">
                <a:solidFill>
                  <a:schemeClr val="tx1"/>
                </a:solidFill>
              </a:rPr>
              <a:t>pixabay.com</a:t>
            </a:r>
            <a:r>
              <a:rPr lang="en-US" dirty="0">
                <a:solidFill>
                  <a:schemeClr val="tx1"/>
                </a:solidFill>
              </a:rPr>
              <a:t>/illustrations/mentor-startup-mentorship-advice-2062999/.</a:t>
            </a:r>
            <a:r>
              <a:rPr lang="en-US" sz="1200" b="0" i="0" u="none" strike="noStrike" kern="1200" cap="none" dirty="0">
                <a:solidFill>
                  <a:schemeClr val="tx1"/>
                </a:solidFill>
                <a:effectLst/>
                <a:latin typeface="Calibri"/>
                <a:ea typeface="Calibri"/>
                <a:cs typeface="Calibri"/>
                <a:sym typeface="Calibri"/>
              </a:rPr>
              <a:t> </a:t>
            </a:r>
            <a:r>
              <a:rPr lang="en-US" sz="1200" b="1" i="0" u="none" strike="noStrike" kern="1200" cap="none" dirty="0">
                <a:solidFill>
                  <a:schemeClr val="tx1"/>
                </a:solidFill>
                <a:effectLst/>
                <a:latin typeface="Calibri"/>
                <a:ea typeface="Calibri"/>
                <a:cs typeface="Calibri"/>
                <a:sym typeface="Calibri"/>
              </a:rPr>
              <a:t>License</a:t>
            </a:r>
            <a:r>
              <a:rPr lang="en-US" sz="1200" b="0" i="0" u="none" strike="noStrike" kern="1200" cap="none" dirty="0">
                <a:solidFill>
                  <a:schemeClr val="tx1"/>
                </a:solidFill>
                <a:effectLst/>
                <a:latin typeface="Calibri"/>
                <a:ea typeface="Calibri"/>
                <a:cs typeface="Calibri"/>
                <a:sym typeface="Calibri"/>
              </a:rPr>
              <a:t>: </a:t>
            </a:r>
            <a:r>
              <a:rPr lang="en-US" sz="1200" b="1" i="1" u="sng" strike="noStrike" kern="1200" cap="none" dirty="0">
                <a:solidFill>
                  <a:schemeClr val="tx1"/>
                </a:solidFill>
                <a:effectLst/>
                <a:latin typeface="Calibri"/>
                <a:ea typeface="Calibri"/>
                <a:cs typeface="Calibri"/>
                <a:sym typeface="Calibri"/>
                <a:hlinkClick r:id="rId3">
                  <a:extLst>
                    <a:ext uri="{A12FA001-AC4F-418D-AE19-62706E023703}">
                      <ahyp:hlinkClr xmlns:ahyp="http://schemas.microsoft.com/office/drawing/2018/hyperlinkcolor" val="tx"/>
                    </a:ext>
                  </a:extLst>
                </a:hlinkClick>
              </a:rPr>
              <a:t>CC0: No Rights Reserved</a:t>
            </a:r>
            <a:r>
              <a:rPr lang="en-US" sz="1200" b="0" i="0" u="none" strike="noStrike" kern="1200" cap="none" dirty="0">
                <a:solidFill>
                  <a:schemeClr val="tx1"/>
                </a:solidFill>
                <a:effectLst/>
                <a:latin typeface="Calibri"/>
                <a:ea typeface="Calibri"/>
                <a:cs typeface="Calibri"/>
                <a:sym typeface="Calibri"/>
              </a:rPr>
              <a:t>. </a:t>
            </a:r>
            <a:r>
              <a:rPr lang="en-US" sz="1200" b="1" i="0" u="none" strike="noStrike" kern="1200" cap="none" dirty="0">
                <a:solidFill>
                  <a:schemeClr val="tx1"/>
                </a:solidFill>
                <a:effectLst/>
                <a:latin typeface="Calibri"/>
                <a:ea typeface="Calibri"/>
                <a:cs typeface="Calibri"/>
                <a:sym typeface="Calibri"/>
              </a:rPr>
              <a:t>License Terms</a:t>
            </a:r>
            <a:r>
              <a:rPr lang="en-US" sz="1200" b="0" i="0" u="none" strike="noStrike" kern="1200" cap="none" dirty="0">
                <a:solidFill>
                  <a:schemeClr val="tx1"/>
                </a:solidFill>
                <a:effectLst/>
                <a:latin typeface="Calibri"/>
                <a:ea typeface="Calibri"/>
                <a:cs typeface="Calibri"/>
                <a:sym typeface="Calibri"/>
              </a:rPr>
              <a:t>: </a:t>
            </a:r>
            <a:r>
              <a:rPr lang="en-US" sz="1200" b="0" i="0" u="none" strike="noStrike" kern="1200" cap="none" dirty="0" err="1">
                <a:solidFill>
                  <a:schemeClr val="tx1"/>
                </a:solidFill>
                <a:effectLst/>
                <a:latin typeface="Calibri"/>
                <a:ea typeface="Calibri"/>
                <a:cs typeface="Calibri"/>
                <a:sym typeface="Calibri"/>
              </a:rPr>
              <a:t>Pixabay</a:t>
            </a:r>
            <a:r>
              <a:rPr lang="en-US" sz="1200" b="0" i="0" u="none" strike="noStrike" kern="1200" cap="none" dirty="0">
                <a:solidFill>
                  <a:schemeClr val="tx1"/>
                </a:solidFill>
                <a:effectLst/>
                <a:latin typeface="Calibri"/>
                <a:ea typeface="Calibri"/>
                <a:cs typeface="Calibri"/>
                <a:sym typeface="Calibri"/>
              </a:rPr>
              <a:t> License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829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dirty="0"/>
              <a:t>Webinar Conferencing </a:t>
            </a:r>
            <a:r>
              <a:rPr lang="en-US" sz="1200" b="0" i="0" u="none" strike="noStrike" kern="1200" cap="none" dirty="0">
                <a:solidFill>
                  <a:schemeClr val="tx1"/>
                </a:solidFill>
                <a:effectLst/>
                <a:latin typeface="Calibri"/>
                <a:ea typeface="Calibri"/>
                <a:cs typeface="Calibri"/>
                <a:sym typeface="Calibri"/>
              </a:rPr>
              <a:t>. </a:t>
            </a:r>
            <a:r>
              <a:rPr lang="en-US" sz="1200" b="1" i="0" u="none" strike="noStrike" kern="1200" cap="none" dirty="0">
                <a:solidFill>
                  <a:schemeClr val="tx1"/>
                </a:solidFill>
                <a:effectLst/>
                <a:latin typeface="Calibri"/>
                <a:ea typeface="Calibri"/>
                <a:cs typeface="Calibri"/>
                <a:sym typeface="Calibri"/>
              </a:rPr>
              <a:t>Authored by</a:t>
            </a:r>
            <a:r>
              <a:rPr lang="en-US" sz="1200" b="0" i="0" u="none" strike="noStrike" kern="1200" cap="none" dirty="0">
                <a:solidFill>
                  <a:schemeClr val="tx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mohamed</a:t>
            </a:r>
            <a:r>
              <a:rPr lang="en-US" sz="1200" b="0" i="0" u="none" strike="noStrike" kern="1200" cap="none" dirty="0">
                <a:solidFill>
                  <a:schemeClr val="dk1"/>
                </a:solidFill>
                <a:effectLst/>
                <a:latin typeface="Calibri"/>
                <a:ea typeface="Calibri"/>
                <a:cs typeface="Calibri"/>
                <a:sym typeface="Calibri"/>
              </a:rPr>
              <a:t> Hassan</a:t>
            </a:r>
            <a:r>
              <a:rPr lang="en-US" sz="1200" b="0" i="0" u="none" strike="noStrike" kern="1200" cap="none" dirty="0">
                <a:solidFill>
                  <a:schemeClr val="tx1"/>
                </a:solidFill>
                <a:effectLst/>
                <a:latin typeface="Calibri"/>
                <a:ea typeface="Calibri"/>
                <a:cs typeface="Calibri"/>
                <a:sym typeface="Calibri"/>
              </a:rPr>
              <a:t>. </a:t>
            </a:r>
            <a:r>
              <a:rPr lang="en-US" sz="1200" b="1" i="0" u="none" strike="noStrike" kern="1200" cap="none" dirty="0">
                <a:solidFill>
                  <a:schemeClr val="tx1"/>
                </a:solidFill>
                <a:effectLst/>
                <a:latin typeface="Calibri"/>
                <a:ea typeface="Calibri"/>
                <a:cs typeface="Calibri"/>
                <a:sym typeface="Calibri"/>
              </a:rPr>
              <a:t>Provided by</a:t>
            </a:r>
            <a:r>
              <a:rPr lang="en-US" sz="1200" b="0" i="0" u="none" strike="noStrike" kern="1200" cap="none" dirty="0">
                <a:solidFill>
                  <a:schemeClr val="tx1"/>
                </a:solidFill>
                <a:effectLst/>
                <a:latin typeface="Calibri"/>
                <a:ea typeface="Calibri"/>
                <a:cs typeface="Calibri"/>
                <a:sym typeface="Calibri"/>
              </a:rPr>
              <a:t>: </a:t>
            </a:r>
            <a:r>
              <a:rPr lang="en-US" sz="1200" b="0" i="0" u="none" strike="noStrike" kern="1200" cap="none" dirty="0" err="1">
                <a:solidFill>
                  <a:schemeClr val="tx1"/>
                </a:solidFill>
                <a:effectLst/>
                <a:latin typeface="Calibri"/>
                <a:ea typeface="Calibri"/>
                <a:cs typeface="Calibri"/>
                <a:sym typeface="Calibri"/>
              </a:rPr>
              <a:t>Pixabay</a:t>
            </a:r>
            <a:r>
              <a:rPr lang="en-US" sz="1200" b="0" i="0" u="none" strike="noStrike" kern="1200" cap="none" dirty="0">
                <a:solidFill>
                  <a:schemeClr val="tx1"/>
                </a:solidFill>
                <a:effectLst/>
                <a:latin typeface="Calibri"/>
                <a:ea typeface="Calibri"/>
                <a:cs typeface="Calibri"/>
                <a:sym typeface="Calibri"/>
              </a:rPr>
              <a:t>. </a:t>
            </a:r>
            <a:r>
              <a:rPr lang="en-US" sz="1200" b="1" i="0" u="none" strike="noStrike" kern="1200" cap="none" dirty="0">
                <a:solidFill>
                  <a:schemeClr val="tx1"/>
                </a:solidFill>
                <a:effectLst/>
                <a:latin typeface="Calibri"/>
                <a:ea typeface="Calibri"/>
                <a:cs typeface="Calibri"/>
                <a:sym typeface="Calibri"/>
              </a:rPr>
              <a:t>Located at</a:t>
            </a:r>
            <a:r>
              <a:rPr lang="en-US" sz="1200" b="0" i="0" u="none" strike="noStrike" kern="1200" cap="none" dirty="0">
                <a:solidFill>
                  <a:schemeClr val="tx1"/>
                </a:solidFill>
                <a:effectLst/>
                <a:latin typeface="Calibri"/>
                <a:ea typeface="Calibri"/>
                <a:cs typeface="Calibri"/>
                <a:sym typeface="Calibri"/>
              </a:rPr>
              <a:t>: </a:t>
            </a:r>
            <a:r>
              <a:rPr lang="en-US" dirty="0"/>
              <a:t>https://</a:t>
            </a:r>
            <a:r>
              <a:rPr lang="en-US" dirty="0" err="1"/>
              <a:t>pixabay.com</a:t>
            </a:r>
            <a:r>
              <a:rPr lang="en-US" dirty="0"/>
              <a:t>/illustrations/webinar-conferencing-video-beverage-3199164/</a:t>
            </a:r>
            <a:r>
              <a:rPr lang="en-US" dirty="0">
                <a:solidFill>
                  <a:schemeClr val="tx1"/>
                </a:solidFill>
              </a:rPr>
              <a:t>.</a:t>
            </a:r>
            <a:r>
              <a:rPr lang="en-US" sz="1200" b="0" i="0" u="none" strike="noStrike" kern="1200" cap="none" dirty="0">
                <a:solidFill>
                  <a:schemeClr val="tx1"/>
                </a:solidFill>
                <a:effectLst/>
                <a:latin typeface="Calibri"/>
                <a:ea typeface="Calibri"/>
                <a:cs typeface="Calibri"/>
                <a:sym typeface="Calibri"/>
              </a:rPr>
              <a:t> </a:t>
            </a:r>
            <a:r>
              <a:rPr lang="en-US" sz="1200" b="1" i="0" u="none" strike="noStrike" kern="1200" cap="none" dirty="0">
                <a:solidFill>
                  <a:schemeClr val="tx1"/>
                </a:solidFill>
                <a:effectLst/>
                <a:latin typeface="Calibri"/>
                <a:ea typeface="Calibri"/>
                <a:cs typeface="Calibri"/>
                <a:sym typeface="Calibri"/>
              </a:rPr>
              <a:t>License</a:t>
            </a:r>
            <a:r>
              <a:rPr lang="en-US" sz="1200" b="0" i="0" u="none" strike="noStrike" kern="1200" cap="none" dirty="0">
                <a:solidFill>
                  <a:schemeClr val="tx1"/>
                </a:solidFill>
                <a:effectLst/>
                <a:latin typeface="Calibri"/>
                <a:ea typeface="Calibri"/>
                <a:cs typeface="Calibri"/>
                <a:sym typeface="Calibri"/>
              </a:rPr>
              <a:t>: </a:t>
            </a:r>
            <a:r>
              <a:rPr lang="en-US" sz="1200" b="1" i="1" u="sng" strike="noStrike" kern="1200" cap="none" dirty="0">
                <a:solidFill>
                  <a:schemeClr val="tx1"/>
                </a:solidFill>
                <a:effectLst/>
                <a:latin typeface="Calibri"/>
                <a:ea typeface="Calibri"/>
                <a:cs typeface="Calibri"/>
                <a:sym typeface="Calibri"/>
                <a:hlinkClick r:id="rId3">
                  <a:extLst>
                    <a:ext uri="{A12FA001-AC4F-418D-AE19-62706E023703}">
                      <ahyp:hlinkClr xmlns:ahyp="http://schemas.microsoft.com/office/drawing/2018/hyperlinkcolor" val="tx"/>
                    </a:ext>
                  </a:extLst>
                </a:hlinkClick>
              </a:rPr>
              <a:t>CC0: No Rights Reserved</a:t>
            </a:r>
            <a:r>
              <a:rPr lang="en-US" sz="1200" b="0" i="0" u="none" strike="noStrike" kern="1200" cap="none" dirty="0">
                <a:solidFill>
                  <a:schemeClr val="tx1"/>
                </a:solidFill>
                <a:effectLst/>
                <a:latin typeface="Calibri"/>
                <a:ea typeface="Calibri"/>
                <a:cs typeface="Calibri"/>
                <a:sym typeface="Calibri"/>
              </a:rPr>
              <a:t>. </a:t>
            </a:r>
            <a:r>
              <a:rPr lang="en-US" sz="1200" b="1" i="0" u="none" strike="noStrike" kern="1200" cap="none" dirty="0">
                <a:solidFill>
                  <a:schemeClr val="tx1"/>
                </a:solidFill>
                <a:effectLst/>
                <a:latin typeface="Calibri"/>
                <a:ea typeface="Calibri"/>
                <a:cs typeface="Calibri"/>
                <a:sym typeface="Calibri"/>
              </a:rPr>
              <a:t>License Terms</a:t>
            </a:r>
            <a:r>
              <a:rPr lang="en-US" sz="1200" b="0" i="0" u="none" strike="noStrike" kern="1200" cap="none" dirty="0">
                <a:solidFill>
                  <a:schemeClr val="tx1"/>
                </a:solidFill>
                <a:effectLst/>
                <a:latin typeface="Calibri"/>
                <a:ea typeface="Calibri"/>
                <a:cs typeface="Calibri"/>
                <a:sym typeface="Calibri"/>
              </a:rPr>
              <a:t>: </a:t>
            </a:r>
            <a:r>
              <a:rPr lang="en-US" sz="1200" b="0" i="0" u="none" strike="noStrike" kern="1200" cap="none" dirty="0" err="1">
                <a:solidFill>
                  <a:schemeClr val="tx1"/>
                </a:solidFill>
                <a:effectLst/>
                <a:latin typeface="Calibri"/>
                <a:ea typeface="Calibri"/>
                <a:cs typeface="Calibri"/>
                <a:sym typeface="Calibri"/>
              </a:rPr>
              <a:t>Pixabay</a:t>
            </a:r>
            <a:r>
              <a:rPr lang="en-US" sz="1200" b="0" i="0" u="none" strike="noStrike" kern="1200" cap="none" dirty="0">
                <a:solidFill>
                  <a:schemeClr val="tx1"/>
                </a:solidFill>
                <a:effectLst/>
                <a:latin typeface="Calibri"/>
                <a:ea typeface="Calibri"/>
                <a:cs typeface="Calibri"/>
                <a:sym typeface="Calibri"/>
              </a:rPr>
              <a:t> License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21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tx1"/>
                </a:solidFill>
                <a:effectLst/>
                <a:latin typeface="Calibri"/>
                <a:ea typeface="Calibri"/>
                <a:cs typeface="Calibri"/>
                <a:sym typeface="Calibri"/>
              </a:rPr>
              <a:t>Untitled. </a:t>
            </a:r>
            <a:r>
              <a:rPr lang="en-US" sz="1200" b="1" i="0" u="none" strike="noStrike" kern="1200" cap="none" dirty="0">
                <a:solidFill>
                  <a:schemeClr val="tx1"/>
                </a:solidFill>
                <a:effectLst/>
                <a:latin typeface="Calibri"/>
                <a:ea typeface="Calibri"/>
                <a:cs typeface="Calibri"/>
                <a:sym typeface="Calibri"/>
              </a:rPr>
              <a:t>Authored by</a:t>
            </a:r>
            <a:r>
              <a:rPr lang="en-US" sz="1200" b="0" i="0" u="none" strike="noStrike" kern="1200" cap="none" dirty="0">
                <a:solidFill>
                  <a:schemeClr val="tx1"/>
                </a:solidFill>
                <a:effectLst/>
                <a:latin typeface="Calibri"/>
                <a:ea typeface="Calibri"/>
                <a:cs typeface="Calibri"/>
                <a:sym typeface="Calibri"/>
              </a:rPr>
              <a:t>: </a:t>
            </a:r>
            <a:r>
              <a:rPr lang="en-US" baseline="0" dirty="0" err="1"/>
              <a:t>rawpixel</a:t>
            </a:r>
            <a:r>
              <a:rPr lang="en-US" sz="1200" b="0" i="0" u="none" strike="noStrike" kern="1200" cap="none" dirty="0">
                <a:solidFill>
                  <a:schemeClr val="tx1"/>
                </a:solidFill>
                <a:effectLst/>
                <a:latin typeface="Calibri"/>
                <a:ea typeface="Calibri"/>
                <a:cs typeface="Calibri"/>
                <a:sym typeface="Calibri"/>
              </a:rPr>
              <a:t>. </a:t>
            </a:r>
            <a:r>
              <a:rPr lang="en-US" sz="1200" b="1" i="0" u="none" strike="noStrike" kern="1200" cap="none" dirty="0">
                <a:solidFill>
                  <a:schemeClr val="tx1"/>
                </a:solidFill>
                <a:effectLst/>
                <a:latin typeface="Calibri"/>
                <a:ea typeface="Calibri"/>
                <a:cs typeface="Calibri"/>
                <a:sym typeface="Calibri"/>
              </a:rPr>
              <a:t>Provided by</a:t>
            </a:r>
            <a:r>
              <a:rPr lang="en-US" sz="1200" b="0" i="0" u="none" strike="noStrike" kern="1200" cap="none" dirty="0">
                <a:solidFill>
                  <a:schemeClr val="tx1"/>
                </a:solidFill>
                <a:effectLst/>
                <a:latin typeface="Calibri"/>
                <a:ea typeface="Calibri"/>
                <a:cs typeface="Calibri"/>
                <a:sym typeface="Calibri"/>
              </a:rPr>
              <a:t>: </a:t>
            </a:r>
            <a:r>
              <a:rPr lang="en-US" sz="1200" b="0" i="0" u="none" strike="noStrike" kern="1200" cap="none" dirty="0" err="1">
                <a:solidFill>
                  <a:schemeClr val="tx1"/>
                </a:solidFill>
                <a:effectLst/>
                <a:latin typeface="Calibri"/>
                <a:ea typeface="Calibri"/>
                <a:cs typeface="Calibri"/>
                <a:sym typeface="Calibri"/>
              </a:rPr>
              <a:t>Pexels</a:t>
            </a:r>
            <a:r>
              <a:rPr lang="en-US" sz="1200" b="0" i="0" u="none" strike="noStrike" kern="1200" cap="none" dirty="0">
                <a:solidFill>
                  <a:schemeClr val="tx1"/>
                </a:solidFill>
                <a:effectLst/>
                <a:latin typeface="Calibri"/>
                <a:ea typeface="Calibri"/>
                <a:cs typeface="Calibri"/>
                <a:sym typeface="Calibri"/>
              </a:rPr>
              <a:t>. </a:t>
            </a:r>
            <a:r>
              <a:rPr lang="en-US" sz="1200" b="1" i="0" u="none" strike="noStrike" kern="1200" cap="none" dirty="0">
                <a:solidFill>
                  <a:schemeClr val="tx1"/>
                </a:solidFill>
                <a:effectLst/>
                <a:latin typeface="Calibri"/>
                <a:ea typeface="Calibri"/>
                <a:cs typeface="Calibri"/>
                <a:sym typeface="Calibri"/>
              </a:rPr>
              <a:t>Located at</a:t>
            </a:r>
            <a:r>
              <a:rPr lang="en-US" sz="1200" b="0" i="0" u="none" strike="noStrike" kern="1200" cap="none" dirty="0">
                <a:solidFill>
                  <a:schemeClr val="tx1"/>
                </a:solidFill>
                <a:effectLst/>
                <a:latin typeface="Calibri"/>
                <a:ea typeface="Calibri"/>
                <a:cs typeface="Calibri"/>
                <a:sym typeface="Calibri"/>
              </a:rPr>
              <a:t>: </a:t>
            </a:r>
            <a:r>
              <a:rPr lang="en-US" dirty="0"/>
              <a:t>https://</a:t>
            </a:r>
            <a:r>
              <a:rPr lang="en-US" dirty="0" err="1"/>
              <a:t>www.pexels.com</a:t>
            </a:r>
            <a:r>
              <a:rPr lang="en-US" dirty="0"/>
              <a:t>/photo/man-wearing-blue-suit-jacket-beside-woman-with-gray-suit-jacket-1059118/</a:t>
            </a:r>
            <a:r>
              <a:rPr lang="en-US" dirty="0">
                <a:solidFill>
                  <a:schemeClr val="tx1"/>
                </a:solidFill>
              </a:rPr>
              <a:t>.</a:t>
            </a:r>
            <a:r>
              <a:rPr lang="en-US" sz="1200" b="0" i="0" u="none" strike="noStrike" kern="1200" cap="none" dirty="0">
                <a:solidFill>
                  <a:schemeClr val="tx1"/>
                </a:solidFill>
                <a:effectLst/>
                <a:latin typeface="Calibri"/>
                <a:ea typeface="Calibri"/>
                <a:cs typeface="Calibri"/>
                <a:sym typeface="Calibri"/>
              </a:rPr>
              <a:t> </a:t>
            </a:r>
            <a:r>
              <a:rPr lang="en-US" sz="1200" b="1" i="0" u="none" strike="noStrike" kern="1200" cap="none" dirty="0">
                <a:solidFill>
                  <a:schemeClr val="tx1"/>
                </a:solidFill>
                <a:effectLst/>
                <a:latin typeface="Calibri"/>
                <a:ea typeface="Calibri"/>
                <a:cs typeface="Calibri"/>
                <a:sym typeface="Calibri"/>
              </a:rPr>
              <a:t>License</a:t>
            </a:r>
            <a:r>
              <a:rPr lang="en-US" sz="1200" b="0" i="0" u="none" strike="noStrike" kern="1200" cap="none" dirty="0">
                <a:solidFill>
                  <a:schemeClr val="tx1"/>
                </a:solidFill>
                <a:effectLst/>
                <a:latin typeface="Calibri"/>
                <a:ea typeface="Calibri"/>
                <a:cs typeface="Calibri"/>
                <a:sym typeface="Calibri"/>
              </a:rPr>
              <a:t>: </a:t>
            </a:r>
            <a:r>
              <a:rPr lang="en-US" sz="1200" b="1" i="1" u="sng" strike="noStrike" kern="1200" cap="none" dirty="0">
                <a:solidFill>
                  <a:schemeClr val="tx1"/>
                </a:solidFill>
                <a:effectLst/>
                <a:latin typeface="Calibri"/>
                <a:ea typeface="Calibri"/>
                <a:cs typeface="Calibri"/>
                <a:sym typeface="Calibri"/>
                <a:hlinkClick r:id="rId3">
                  <a:extLst>
                    <a:ext uri="{A12FA001-AC4F-418D-AE19-62706E023703}">
                      <ahyp:hlinkClr xmlns:ahyp="http://schemas.microsoft.com/office/drawing/2018/hyperlinkcolor" val="tx"/>
                    </a:ext>
                  </a:extLst>
                </a:hlinkClick>
              </a:rPr>
              <a:t>CC0: No Rights Reserved</a:t>
            </a:r>
            <a:r>
              <a:rPr lang="en-US" sz="1200" b="0" i="0" u="none" strike="noStrike" kern="1200" cap="none" dirty="0">
                <a:solidFill>
                  <a:schemeClr val="tx1"/>
                </a:solidFill>
                <a:effectLst/>
                <a:latin typeface="Calibri"/>
                <a:ea typeface="Calibri"/>
                <a:cs typeface="Calibri"/>
                <a:sym typeface="Calibri"/>
              </a:rPr>
              <a:t>. </a:t>
            </a:r>
          </a:p>
          <a:p>
            <a:endParaRPr lang="en-US" dirty="0"/>
          </a:p>
          <a:p>
            <a:pPr marL="0" marR="0" lvl="0" indent="0" algn="l" defTabSz="914400" rtl="0" eaLnBrk="1" fontAlgn="base" latinLnBrk="0" hangingPunct="1">
              <a:lnSpc>
                <a:spcPct val="100000"/>
              </a:lnSpc>
              <a:spcBef>
                <a:spcPts val="0"/>
              </a:spcBef>
              <a:spcAft>
                <a:spcPts val="0"/>
              </a:spcAft>
              <a:buClrTx/>
              <a:buSzTx/>
              <a:buFontTx/>
              <a:buNone/>
              <a:tabLst/>
              <a:defRPr/>
            </a:pPr>
            <a:r>
              <a:rPr lang="en-US" dirty="0" err="1"/>
              <a:t>Holzfigur</a:t>
            </a:r>
            <a:r>
              <a:rPr lang="en-US" dirty="0"/>
              <a:t> stones</a:t>
            </a:r>
            <a:r>
              <a:rPr lang="en-US" sz="1200" b="0" i="0" u="none" strike="noStrike" kern="1200" cap="none" dirty="0">
                <a:solidFill>
                  <a:schemeClr val="tx1"/>
                </a:solidFill>
                <a:effectLst/>
                <a:latin typeface="Calibri"/>
                <a:ea typeface="Calibri"/>
                <a:cs typeface="Calibri"/>
                <a:sym typeface="Calibri"/>
              </a:rPr>
              <a:t>. </a:t>
            </a:r>
            <a:r>
              <a:rPr lang="en-US" sz="1200" b="1" i="0" u="none" strike="noStrike" kern="1200" cap="none" dirty="0">
                <a:solidFill>
                  <a:schemeClr val="tx1"/>
                </a:solidFill>
                <a:effectLst/>
                <a:latin typeface="Calibri"/>
                <a:ea typeface="Calibri"/>
                <a:cs typeface="Calibri"/>
                <a:sym typeface="Calibri"/>
              </a:rPr>
              <a:t>Authored by</a:t>
            </a:r>
            <a:r>
              <a:rPr lang="en-US" sz="1200" b="0" i="0" u="none" strike="noStrike" kern="1200" cap="none" dirty="0">
                <a:solidFill>
                  <a:schemeClr val="tx1"/>
                </a:solidFill>
                <a:effectLst/>
                <a:latin typeface="Calibri"/>
                <a:ea typeface="Calibri"/>
                <a:cs typeface="Calibri"/>
                <a:sym typeface="Calibri"/>
              </a:rPr>
              <a:t>: </a:t>
            </a:r>
            <a:r>
              <a:rPr lang="en-US" baseline="0" dirty="0"/>
              <a:t>Counselling</a:t>
            </a:r>
            <a:r>
              <a:rPr lang="en-US" sz="1200" b="0" i="0" u="none" strike="noStrike" kern="1200" cap="none" dirty="0">
                <a:solidFill>
                  <a:schemeClr val="tx1"/>
                </a:solidFill>
                <a:effectLst/>
                <a:latin typeface="Calibri"/>
                <a:ea typeface="Calibri"/>
                <a:cs typeface="Calibri"/>
                <a:sym typeface="Calibri"/>
              </a:rPr>
              <a:t>. </a:t>
            </a:r>
            <a:r>
              <a:rPr lang="en-US" sz="1200" b="1" i="0" u="none" strike="noStrike" kern="1200" cap="none" dirty="0">
                <a:solidFill>
                  <a:schemeClr val="tx1"/>
                </a:solidFill>
                <a:effectLst/>
                <a:latin typeface="Calibri"/>
                <a:ea typeface="Calibri"/>
                <a:cs typeface="Calibri"/>
                <a:sym typeface="Calibri"/>
              </a:rPr>
              <a:t>Provided by</a:t>
            </a:r>
            <a:r>
              <a:rPr lang="en-US" sz="1200" b="0" i="0" u="none" strike="noStrike" kern="1200" cap="none" dirty="0">
                <a:solidFill>
                  <a:schemeClr val="tx1"/>
                </a:solidFill>
                <a:effectLst/>
                <a:latin typeface="Calibri"/>
                <a:ea typeface="Calibri"/>
                <a:cs typeface="Calibri"/>
                <a:sym typeface="Calibri"/>
              </a:rPr>
              <a:t>: </a:t>
            </a:r>
            <a:r>
              <a:rPr lang="en-US" sz="1200" b="0" i="0" u="none" strike="noStrike" kern="1200" cap="none" dirty="0" err="1">
                <a:solidFill>
                  <a:schemeClr val="tx1"/>
                </a:solidFill>
                <a:effectLst/>
                <a:latin typeface="Calibri"/>
                <a:ea typeface="Calibri"/>
                <a:cs typeface="Calibri"/>
                <a:sym typeface="Calibri"/>
              </a:rPr>
              <a:t>Pixabay</a:t>
            </a:r>
            <a:r>
              <a:rPr lang="en-US" sz="1200" b="0" i="0" u="none" strike="noStrike" kern="1200" cap="none" dirty="0">
                <a:solidFill>
                  <a:schemeClr val="tx1"/>
                </a:solidFill>
                <a:effectLst/>
                <a:latin typeface="Calibri"/>
                <a:ea typeface="Calibri"/>
                <a:cs typeface="Calibri"/>
                <a:sym typeface="Calibri"/>
              </a:rPr>
              <a:t>. </a:t>
            </a:r>
            <a:r>
              <a:rPr lang="en-US" sz="1200" b="1" i="0" u="none" strike="noStrike" kern="1200" cap="none" dirty="0">
                <a:solidFill>
                  <a:schemeClr val="tx1"/>
                </a:solidFill>
                <a:effectLst/>
                <a:latin typeface="Calibri"/>
                <a:ea typeface="Calibri"/>
                <a:cs typeface="Calibri"/>
                <a:sym typeface="Calibri"/>
              </a:rPr>
              <a:t>Located at</a:t>
            </a:r>
            <a:r>
              <a:rPr lang="en-US" sz="1200" b="0" i="0" u="none" strike="noStrike" kern="1200" cap="none" dirty="0">
                <a:solidFill>
                  <a:schemeClr val="tx1"/>
                </a:solidFill>
                <a:effectLst/>
                <a:latin typeface="Calibri"/>
                <a:ea typeface="Calibri"/>
                <a:cs typeface="Calibri"/>
                <a:sym typeface="Calibri"/>
              </a:rPr>
              <a:t>: </a:t>
            </a:r>
            <a:r>
              <a:rPr lang="en-US" dirty="0"/>
              <a:t>https://</a:t>
            </a:r>
            <a:r>
              <a:rPr lang="en-US" dirty="0" err="1"/>
              <a:t>pixabay.com</a:t>
            </a:r>
            <a:r>
              <a:rPr lang="en-US" dirty="0"/>
              <a:t>/photos/holzfigur-stones-life-struggle-980784/</a:t>
            </a:r>
            <a:r>
              <a:rPr lang="en-US" dirty="0">
                <a:solidFill>
                  <a:schemeClr val="tx1"/>
                </a:solidFill>
              </a:rPr>
              <a:t>.</a:t>
            </a:r>
            <a:r>
              <a:rPr lang="en-US" sz="1200" b="0" i="0" u="none" strike="noStrike" kern="1200" cap="none" dirty="0">
                <a:solidFill>
                  <a:schemeClr val="tx1"/>
                </a:solidFill>
                <a:effectLst/>
                <a:latin typeface="Calibri"/>
                <a:ea typeface="Calibri"/>
                <a:cs typeface="Calibri"/>
                <a:sym typeface="Calibri"/>
              </a:rPr>
              <a:t> </a:t>
            </a:r>
            <a:r>
              <a:rPr lang="en-US" sz="1200" b="1" i="0" u="none" strike="noStrike" kern="1200" cap="none" dirty="0">
                <a:solidFill>
                  <a:schemeClr val="tx1"/>
                </a:solidFill>
                <a:effectLst/>
                <a:latin typeface="Calibri"/>
                <a:ea typeface="Calibri"/>
                <a:cs typeface="Calibri"/>
                <a:sym typeface="Calibri"/>
              </a:rPr>
              <a:t>License</a:t>
            </a:r>
            <a:r>
              <a:rPr lang="en-US" sz="1200" b="0" i="0" u="none" strike="noStrike" kern="1200" cap="none" dirty="0">
                <a:solidFill>
                  <a:schemeClr val="tx1"/>
                </a:solidFill>
                <a:effectLst/>
                <a:latin typeface="Calibri"/>
                <a:ea typeface="Calibri"/>
                <a:cs typeface="Calibri"/>
                <a:sym typeface="Calibri"/>
              </a:rPr>
              <a:t>: </a:t>
            </a:r>
            <a:r>
              <a:rPr lang="en-US" sz="1200" b="1" i="1" u="sng" strike="noStrike" kern="1200" cap="none" dirty="0">
                <a:solidFill>
                  <a:schemeClr val="tx1"/>
                </a:solidFill>
                <a:effectLst/>
                <a:latin typeface="Calibri"/>
                <a:ea typeface="Calibri"/>
                <a:cs typeface="Calibri"/>
                <a:sym typeface="Calibri"/>
                <a:hlinkClick r:id="rId3">
                  <a:extLst>
                    <a:ext uri="{A12FA001-AC4F-418D-AE19-62706E023703}">
                      <ahyp:hlinkClr xmlns:ahyp="http://schemas.microsoft.com/office/drawing/2018/hyperlinkcolor" val="tx"/>
                    </a:ext>
                  </a:extLst>
                </a:hlinkClick>
              </a:rPr>
              <a:t>CC0: No Rights Reserved</a:t>
            </a:r>
            <a:r>
              <a:rPr lang="en-US" sz="1200" b="0" i="0" u="none" strike="noStrike" kern="1200" cap="none" dirty="0">
                <a:solidFill>
                  <a:schemeClr val="tx1"/>
                </a:solidFill>
                <a:effectLst/>
                <a:latin typeface="Calibri"/>
                <a:ea typeface="Calibri"/>
                <a:cs typeface="Calibri"/>
                <a:sym typeface="Calibri"/>
              </a:rPr>
              <a:t>. </a:t>
            </a:r>
            <a:r>
              <a:rPr lang="en-US" sz="1200" b="1" i="0" u="none" strike="noStrike" kern="1200" cap="none" dirty="0">
                <a:solidFill>
                  <a:schemeClr val="tx1"/>
                </a:solidFill>
                <a:effectLst/>
                <a:latin typeface="Calibri"/>
                <a:ea typeface="Calibri"/>
                <a:cs typeface="Calibri"/>
                <a:sym typeface="Calibri"/>
              </a:rPr>
              <a:t>License Terms</a:t>
            </a:r>
            <a:r>
              <a:rPr lang="en-US" sz="1200" b="0" i="0" u="none" strike="noStrike" kern="1200" cap="none" dirty="0">
                <a:solidFill>
                  <a:schemeClr val="tx1"/>
                </a:solidFill>
                <a:effectLst/>
                <a:latin typeface="Calibri"/>
                <a:ea typeface="Calibri"/>
                <a:cs typeface="Calibri"/>
                <a:sym typeface="Calibri"/>
              </a:rPr>
              <a:t>: </a:t>
            </a:r>
            <a:r>
              <a:rPr lang="en-US" sz="1200" b="0" i="0" u="none" strike="noStrike" kern="1200" cap="none" dirty="0" err="1">
                <a:solidFill>
                  <a:schemeClr val="tx1"/>
                </a:solidFill>
                <a:effectLst/>
                <a:latin typeface="Calibri"/>
                <a:ea typeface="Calibri"/>
                <a:cs typeface="Calibri"/>
                <a:sym typeface="Calibri"/>
              </a:rPr>
              <a:t>Pixabay</a:t>
            </a:r>
            <a:r>
              <a:rPr lang="en-US" sz="1200" b="0" i="0" u="none" strike="noStrike" kern="1200" cap="none" dirty="0">
                <a:solidFill>
                  <a:schemeClr val="tx1"/>
                </a:solidFill>
                <a:effectLst/>
                <a:latin typeface="Calibri"/>
                <a:ea typeface="Calibri"/>
                <a:cs typeface="Calibri"/>
                <a:sym typeface="Calibri"/>
              </a:rPr>
              <a:t> License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8541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is C</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Checklist</a:t>
            </a:r>
            <a:r>
              <a:rPr lang="en-US" sz="1200" b="0" i="0" u="none" strike="noStrike" kern="1200" cap="none" dirty="0">
                <a:solidFill>
                  <a:schemeClr val="tx1"/>
                </a:solidFill>
                <a:effectLst/>
                <a:latin typeface="Calibri"/>
                <a:ea typeface="Calibri"/>
                <a:cs typeface="Calibri"/>
                <a:sym typeface="Calibri"/>
              </a:rPr>
              <a:t>. </a:t>
            </a:r>
            <a:r>
              <a:rPr lang="en-US" sz="1200" b="1" i="0" u="none" strike="noStrike" kern="1200" cap="none" dirty="0">
                <a:solidFill>
                  <a:schemeClr val="tx1"/>
                </a:solidFill>
                <a:effectLst/>
                <a:latin typeface="Calibri"/>
                <a:ea typeface="Calibri"/>
                <a:cs typeface="Calibri"/>
                <a:sym typeface="Calibri"/>
              </a:rPr>
              <a:t>Authored by</a:t>
            </a:r>
            <a:r>
              <a:rPr lang="en-US" sz="1200" b="0" i="0" u="none" strike="noStrike" kern="1200" cap="none" dirty="0">
                <a:solidFill>
                  <a:schemeClr val="tx1"/>
                </a:solidFill>
                <a:effectLst/>
                <a:latin typeface="Calibri"/>
                <a:ea typeface="Calibri"/>
                <a:cs typeface="Calibri"/>
                <a:sym typeface="Calibri"/>
              </a:rPr>
              <a:t>: </a:t>
            </a:r>
            <a:r>
              <a:rPr lang="en-US" baseline="0" dirty="0" err="1"/>
              <a:t>Tero</a:t>
            </a:r>
            <a:r>
              <a:rPr lang="en-US" baseline="0" dirty="0"/>
              <a:t> </a:t>
            </a:r>
            <a:r>
              <a:rPr lang="en-US" baseline="0" dirty="0" err="1"/>
              <a:t>Vesalainen</a:t>
            </a:r>
            <a:r>
              <a:rPr lang="en-US" sz="1200" b="0" i="0" u="none" strike="noStrike" kern="1200" cap="none" dirty="0">
                <a:solidFill>
                  <a:schemeClr val="tx1"/>
                </a:solidFill>
                <a:effectLst/>
                <a:latin typeface="Calibri"/>
                <a:ea typeface="Calibri"/>
                <a:cs typeface="Calibri"/>
                <a:sym typeface="Calibri"/>
              </a:rPr>
              <a:t>. </a:t>
            </a:r>
            <a:r>
              <a:rPr lang="en-US" sz="1200" b="1" i="0" u="none" strike="noStrike" kern="1200" cap="none" dirty="0">
                <a:solidFill>
                  <a:schemeClr val="tx1"/>
                </a:solidFill>
                <a:effectLst/>
                <a:latin typeface="Calibri"/>
                <a:ea typeface="Calibri"/>
                <a:cs typeface="Calibri"/>
                <a:sym typeface="Calibri"/>
              </a:rPr>
              <a:t>Provided by</a:t>
            </a:r>
            <a:r>
              <a:rPr lang="en-US" sz="1200" b="0" i="0" u="none" strike="noStrike" kern="1200" cap="none" dirty="0">
                <a:solidFill>
                  <a:schemeClr val="tx1"/>
                </a:solidFill>
                <a:effectLst/>
                <a:latin typeface="Calibri"/>
                <a:ea typeface="Calibri"/>
                <a:cs typeface="Calibri"/>
                <a:sym typeface="Calibri"/>
              </a:rPr>
              <a:t>: </a:t>
            </a:r>
            <a:r>
              <a:rPr lang="en-US" sz="1200" b="0" i="0" u="none" strike="noStrike" kern="1200" cap="none" dirty="0" err="1">
                <a:solidFill>
                  <a:schemeClr val="tx1"/>
                </a:solidFill>
                <a:effectLst/>
                <a:latin typeface="Calibri"/>
                <a:ea typeface="Calibri"/>
                <a:cs typeface="Calibri"/>
                <a:sym typeface="Calibri"/>
              </a:rPr>
              <a:t>Pixabay</a:t>
            </a:r>
            <a:r>
              <a:rPr lang="en-US" sz="1200" b="0" i="0" u="none" strike="noStrike" kern="1200" cap="none" dirty="0">
                <a:solidFill>
                  <a:schemeClr val="tx1"/>
                </a:solidFill>
                <a:effectLst/>
                <a:latin typeface="Calibri"/>
                <a:ea typeface="Calibri"/>
                <a:cs typeface="Calibri"/>
                <a:sym typeface="Calibri"/>
              </a:rPr>
              <a:t>. </a:t>
            </a:r>
            <a:r>
              <a:rPr lang="en-US" sz="1200" b="1" i="0" u="none" strike="noStrike" kern="1200" cap="none" dirty="0">
                <a:solidFill>
                  <a:schemeClr val="tx1"/>
                </a:solidFill>
                <a:effectLst/>
                <a:latin typeface="Calibri"/>
                <a:ea typeface="Calibri"/>
                <a:cs typeface="Calibri"/>
                <a:sym typeface="Calibri"/>
              </a:rPr>
              <a:t>Located at</a:t>
            </a:r>
            <a:r>
              <a:rPr lang="en-US" sz="1200" b="0" i="0" u="none" strike="noStrike" kern="1200" cap="none" dirty="0">
                <a:solidFill>
                  <a:schemeClr val="tx1"/>
                </a:solidFill>
                <a:effectLst/>
                <a:latin typeface="Calibri"/>
                <a:ea typeface="Calibri"/>
                <a:cs typeface="Calibri"/>
                <a:sym typeface="Calibri"/>
              </a:rPr>
              <a:t>: </a:t>
            </a:r>
            <a:r>
              <a:rPr lang="en-US" dirty="0"/>
              <a:t>https://</a:t>
            </a:r>
            <a:r>
              <a:rPr lang="en-US" dirty="0" err="1"/>
              <a:t>pixabay.com</a:t>
            </a:r>
            <a:r>
              <a:rPr lang="en-US" dirty="0"/>
              <a:t>/photos/checklist-check-list-marker-2077020/</a:t>
            </a:r>
            <a:r>
              <a:rPr lang="en-US" dirty="0">
                <a:solidFill>
                  <a:schemeClr val="tx1"/>
                </a:solidFill>
              </a:rPr>
              <a:t>.</a:t>
            </a:r>
            <a:r>
              <a:rPr lang="en-US" sz="1200" b="0" i="0" u="none" strike="noStrike" kern="1200" cap="none" dirty="0">
                <a:solidFill>
                  <a:schemeClr val="tx1"/>
                </a:solidFill>
                <a:effectLst/>
                <a:latin typeface="Calibri"/>
                <a:ea typeface="Calibri"/>
                <a:cs typeface="Calibri"/>
                <a:sym typeface="Calibri"/>
              </a:rPr>
              <a:t> </a:t>
            </a:r>
            <a:r>
              <a:rPr lang="en-US" sz="1200" b="1" i="0" u="none" strike="noStrike" kern="1200" cap="none" dirty="0">
                <a:solidFill>
                  <a:schemeClr val="tx1"/>
                </a:solidFill>
                <a:effectLst/>
                <a:latin typeface="Calibri"/>
                <a:ea typeface="Calibri"/>
                <a:cs typeface="Calibri"/>
                <a:sym typeface="Calibri"/>
              </a:rPr>
              <a:t>License</a:t>
            </a:r>
            <a:r>
              <a:rPr lang="en-US" sz="1200" b="0" i="0" u="none" strike="noStrike" kern="1200" cap="none" dirty="0">
                <a:solidFill>
                  <a:schemeClr val="tx1"/>
                </a:solidFill>
                <a:effectLst/>
                <a:latin typeface="Calibri"/>
                <a:ea typeface="Calibri"/>
                <a:cs typeface="Calibri"/>
                <a:sym typeface="Calibri"/>
              </a:rPr>
              <a:t>: </a:t>
            </a:r>
            <a:r>
              <a:rPr lang="en-US" sz="1200" b="1" i="1" u="sng" strike="noStrike" kern="1200" cap="none" dirty="0">
                <a:solidFill>
                  <a:schemeClr val="tx1"/>
                </a:solidFill>
                <a:effectLst/>
                <a:latin typeface="Calibri"/>
                <a:ea typeface="Calibri"/>
                <a:cs typeface="Calibri"/>
                <a:sym typeface="Calibri"/>
                <a:hlinkClick r:id="rId3">
                  <a:extLst>
                    <a:ext uri="{A12FA001-AC4F-418D-AE19-62706E023703}">
                      <ahyp:hlinkClr xmlns:ahyp="http://schemas.microsoft.com/office/drawing/2018/hyperlinkcolor" val="tx"/>
                    </a:ext>
                  </a:extLst>
                </a:hlinkClick>
              </a:rPr>
              <a:t>CC0: No Rights Reserved</a:t>
            </a:r>
            <a:r>
              <a:rPr lang="en-US" sz="1200" b="0" i="0" u="none" strike="noStrike" kern="1200" cap="none" dirty="0">
                <a:solidFill>
                  <a:schemeClr val="tx1"/>
                </a:solidFill>
                <a:effectLst/>
                <a:latin typeface="Calibri"/>
                <a:ea typeface="Calibri"/>
                <a:cs typeface="Calibri"/>
                <a:sym typeface="Calibri"/>
              </a:rPr>
              <a:t>. </a:t>
            </a:r>
            <a:r>
              <a:rPr lang="en-US" sz="1200" b="1" i="0" u="none" strike="noStrike" kern="1200" cap="none" dirty="0">
                <a:solidFill>
                  <a:schemeClr val="tx1"/>
                </a:solidFill>
                <a:effectLst/>
                <a:latin typeface="Calibri"/>
                <a:ea typeface="Calibri"/>
                <a:cs typeface="Calibri"/>
                <a:sym typeface="Calibri"/>
              </a:rPr>
              <a:t>License Terms</a:t>
            </a:r>
            <a:r>
              <a:rPr lang="en-US" sz="1200" b="0" i="0" u="none" strike="noStrike" kern="1200" cap="none" dirty="0">
                <a:solidFill>
                  <a:schemeClr val="tx1"/>
                </a:solidFill>
                <a:effectLst/>
                <a:latin typeface="Calibri"/>
                <a:ea typeface="Calibri"/>
                <a:cs typeface="Calibri"/>
                <a:sym typeface="Calibri"/>
              </a:rPr>
              <a:t>: </a:t>
            </a:r>
            <a:r>
              <a:rPr lang="en-US" sz="1200" b="0" i="0" u="none" strike="noStrike" kern="1200" cap="none" dirty="0" err="1">
                <a:solidFill>
                  <a:schemeClr val="tx1"/>
                </a:solidFill>
                <a:effectLst/>
                <a:latin typeface="Calibri"/>
                <a:ea typeface="Calibri"/>
                <a:cs typeface="Calibri"/>
                <a:sym typeface="Calibri"/>
              </a:rPr>
              <a:t>Pixabay</a:t>
            </a:r>
            <a:r>
              <a:rPr lang="en-US" sz="1200" b="0" i="0" u="none" strike="noStrike" kern="1200" cap="none" dirty="0">
                <a:solidFill>
                  <a:schemeClr val="tx1"/>
                </a:solidFill>
                <a:effectLst/>
                <a:latin typeface="Calibri"/>
                <a:ea typeface="Calibri"/>
                <a:cs typeface="Calibri"/>
                <a:sym typeface="Calibri"/>
              </a:rPr>
              <a:t> License</a:t>
            </a:r>
          </a:p>
          <a:p>
            <a:endParaRPr lang="en-US" b="1"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72453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is B</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41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Calibri"/>
                <a:ea typeface="Calibri"/>
                <a:cs typeface="Calibri"/>
                <a:sym typeface="Calibri"/>
              </a:rPr>
              <a:t>Untitled. </a:t>
            </a:r>
            <a:r>
              <a:rPr lang="en-US" sz="1200" b="1" i="0" u="none" strike="noStrike" kern="1200" cap="none" dirty="0">
                <a:solidFill>
                  <a:schemeClr val="dk1"/>
                </a:solidFill>
                <a:effectLst/>
                <a:latin typeface="Calibri"/>
                <a:ea typeface="Calibri"/>
                <a:cs typeface="Calibri"/>
                <a:sym typeface="Calibri"/>
              </a:rPr>
              <a:t>Authored by</a:t>
            </a:r>
            <a:r>
              <a:rPr lang="en-US" sz="1200" b="0" i="0" u="none" strike="noStrike" kern="1200" cap="none" dirty="0">
                <a:solidFill>
                  <a:schemeClr val="dk1"/>
                </a:solidFill>
                <a:effectLst/>
                <a:latin typeface="Calibri"/>
                <a:ea typeface="Calibri"/>
                <a:cs typeface="Calibri"/>
                <a:sym typeface="Calibri"/>
              </a:rPr>
              <a:t>: </a:t>
            </a:r>
            <a:r>
              <a:rPr lang="en-US" baseline="0" dirty="0" err="1"/>
              <a:t>TukTukDesign</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Pixabay</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Located at</a:t>
            </a:r>
            <a:r>
              <a:rPr lang="en-US" sz="1200" b="0" i="0" u="none" strike="noStrike" kern="1200" cap="none" dirty="0">
                <a:solidFill>
                  <a:schemeClr val="dk1"/>
                </a:solidFill>
                <a:effectLst/>
                <a:latin typeface="Calibri"/>
                <a:ea typeface="Calibri"/>
                <a:cs typeface="Calibri"/>
                <a:sym typeface="Calibri"/>
              </a:rPr>
              <a:t>: </a:t>
            </a:r>
            <a:r>
              <a:rPr lang="en-US" dirty="0"/>
              <a:t>https://</a:t>
            </a:r>
            <a:r>
              <a:rPr lang="en-US" dirty="0" err="1"/>
              <a:t>pixabay.com</a:t>
            </a:r>
            <a:r>
              <a:rPr lang="en-US" dirty="0"/>
              <a:t>/illustrations/icon-leader-leadership-lead-boss-1623888/</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3"/>
              </a:rPr>
              <a:t>CC0: No Rights Reserved</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 Terms</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Pixabay</a:t>
            </a:r>
            <a:r>
              <a:rPr lang="en-US" sz="1200" b="0" i="0" u="none" strike="noStrike" kern="1200" cap="none" dirty="0">
                <a:solidFill>
                  <a:schemeClr val="dk1"/>
                </a:solidFill>
                <a:effectLst/>
                <a:latin typeface="Calibri"/>
                <a:ea typeface="Calibri"/>
                <a:cs typeface="Calibri"/>
                <a:sym typeface="Calibri"/>
              </a:rPr>
              <a:t> License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660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is C</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5460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Calibri"/>
                <a:ea typeface="Calibri"/>
                <a:cs typeface="Calibri"/>
                <a:sym typeface="Calibri"/>
              </a:rPr>
              <a:t>Untitled. </a:t>
            </a:r>
            <a:r>
              <a:rPr lang="en-US" sz="1200" b="1" i="0" u="none" strike="noStrike" kern="1200" cap="none" dirty="0">
                <a:solidFill>
                  <a:schemeClr val="dk1"/>
                </a:solidFill>
                <a:effectLst/>
                <a:latin typeface="Calibri"/>
                <a:ea typeface="Calibri"/>
                <a:cs typeface="Calibri"/>
                <a:sym typeface="Calibri"/>
              </a:rPr>
              <a:t>Authored by</a:t>
            </a:r>
            <a:r>
              <a:rPr lang="en-US" sz="1200" b="0" i="0" u="none" strike="noStrike" kern="1200" cap="none" dirty="0">
                <a:solidFill>
                  <a:schemeClr val="dk1"/>
                </a:solidFill>
                <a:effectLst/>
                <a:latin typeface="Calibri"/>
                <a:ea typeface="Calibri"/>
                <a:cs typeface="Calibri"/>
                <a:sym typeface="Calibri"/>
              </a:rPr>
              <a:t>: </a:t>
            </a:r>
            <a:r>
              <a:rPr lang="en-US" baseline="0" dirty="0"/>
              <a:t>music4life</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Pixabay</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Located at</a:t>
            </a:r>
            <a:r>
              <a:rPr lang="en-US" sz="1200" b="0" i="0" u="none" strike="noStrike" kern="1200" cap="none" dirty="0">
                <a:solidFill>
                  <a:schemeClr val="dk1"/>
                </a:solidFill>
                <a:effectLst/>
                <a:latin typeface="Calibri"/>
                <a:ea typeface="Calibri"/>
                <a:cs typeface="Calibri"/>
                <a:sym typeface="Calibri"/>
              </a:rPr>
              <a:t>: </a:t>
            </a:r>
            <a:r>
              <a:rPr lang="en-US" dirty="0"/>
              <a:t>https://</a:t>
            </a:r>
            <a:r>
              <a:rPr lang="en-US" dirty="0" err="1"/>
              <a:t>pixabay.com</a:t>
            </a:r>
            <a:r>
              <a:rPr lang="en-US" dirty="0"/>
              <a:t>/photos/king-face-figure-expression-head-2346347/</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3"/>
              </a:rPr>
              <a:t>CC0: No Rights Reserved</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 Terms</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Pixabay</a:t>
            </a:r>
            <a:r>
              <a:rPr lang="en-US" sz="1200" b="0" i="0" u="none" strike="noStrike" kern="1200" cap="none" dirty="0">
                <a:solidFill>
                  <a:schemeClr val="dk1"/>
                </a:solidFill>
                <a:effectLst/>
                <a:latin typeface="Calibri"/>
                <a:ea typeface="Calibri"/>
                <a:cs typeface="Calibri"/>
                <a:sym typeface="Calibri"/>
              </a:rPr>
              <a:t> License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30719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the exercise is to have students start to determine which personality traits make for a good leader. Then talk about the pros and cons of trait leadership theory as you cover the material. Do these traits really define a leader? Or could it be something more?   </a:t>
            </a:r>
          </a:p>
          <a:p>
            <a:endParaRPr lang="en-US" dirty="0"/>
          </a:p>
          <a:p>
            <a:r>
              <a:rPr lang="en-US" dirty="0"/>
              <a:t>Can people exhibit those qualities and not be good leaders? The answer, after discussion, should be yes.</a:t>
            </a:r>
          </a:p>
          <a:p>
            <a:endParaRPr lang="en-US" dirty="0"/>
          </a:p>
          <a:p>
            <a:r>
              <a:rPr lang="en-US" dirty="0"/>
              <a:t>Ultimately, tell them to save their assessment of their favorite leader, because we’re going to revisit it as we broaden our knowledge of leadership theories.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42581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3696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discussion should prepare the room for learning the behaviors theory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95512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Calibri"/>
                <a:ea typeface="Calibri"/>
                <a:cs typeface="Calibri"/>
                <a:sym typeface="Calibri"/>
              </a:rPr>
              <a:t>Untitled. </a:t>
            </a:r>
            <a:r>
              <a:rPr lang="en-US" sz="1200" b="1" i="0" u="none" strike="noStrike" kern="1200" cap="none" dirty="0">
                <a:solidFill>
                  <a:schemeClr val="dk1"/>
                </a:solidFill>
                <a:effectLst/>
                <a:latin typeface="Calibri"/>
                <a:ea typeface="Calibri"/>
                <a:cs typeface="Calibri"/>
                <a:sym typeface="Calibri"/>
              </a:rPr>
              <a:t>Authored by</a:t>
            </a:r>
            <a:r>
              <a:rPr lang="en-US" sz="1200" b="0" i="0" u="none" strike="noStrike" kern="1200" cap="none" dirty="0">
                <a:solidFill>
                  <a:schemeClr val="dk1"/>
                </a:solidFill>
                <a:effectLst/>
                <a:latin typeface="Calibri"/>
                <a:ea typeface="Calibri"/>
                <a:cs typeface="Calibri"/>
                <a:sym typeface="Calibri"/>
              </a:rPr>
              <a:t>: </a:t>
            </a:r>
            <a:r>
              <a:rPr lang="en-US" dirty="0"/>
              <a:t>danymena88</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Provided by</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Pixabay</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Located at</a:t>
            </a:r>
            <a:r>
              <a:rPr lang="en-US" sz="1200" b="0" i="0" u="none" strike="noStrike" kern="1200" cap="none" dirty="0">
                <a:solidFill>
                  <a:schemeClr val="dk1"/>
                </a:solidFill>
                <a:effectLst/>
                <a:latin typeface="Calibri"/>
                <a:ea typeface="Calibri"/>
                <a:cs typeface="Calibri"/>
                <a:sym typeface="Calibri"/>
              </a:rPr>
              <a:t>: </a:t>
            </a:r>
            <a:r>
              <a:rPr lang="en-US" dirty="0"/>
              <a:t>https://</a:t>
            </a:r>
            <a:r>
              <a:rPr lang="en-US" dirty="0" err="1"/>
              <a:t>pixabay.com</a:t>
            </a:r>
            <a:r>
              <a:rPr lang="en-US" dirty="0"/>
              <a:t>/photos/leader-leadership-manager-team-2206099/</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a:t>
            </a:r>
            <a:r>
              <a:rPr lang="en-US" sz="1200" b="0" i="0" u="none" strike="noStrike" kern="1200" cap="none" dirty="0">
                <a:solidFill>
                  <a:schemeClr val="dk1"/>
                </a:solidFill>
                <a:effectLst/>
                <a:latin typeface="Calibri"/>
                <a:ea typeface="Calibri"/>
                <a:cs typeface="Calibri"/>
                <a:sym typeface="Calibri"/>
              </a:rPr>
              <a:t>: </a:t>
            </a:r>
            <a:r>
              <a:rPr lang="en-US" sz="1200" b="1" i="1" u="sng" strike="noStrike" kern="1200" cap="none" dirty="0">
                <a:solidFill>
                  <a:schemeClr val="dk1"/>
                </a:solidFill>
                <a:effectLst/>
                <a:latin typeface="Calibri"/>
                <a:ea typeface="Calibri"/>
                <a:cs typeface="Calibri"/>
                <a:sym typeface="Calibri"/>
                <a:hlinkClick r:id="rId3"/>
              </a:rPr>
              <a:t>CC0: No Rights Reserved</a:t>
            </a:r>
            <a:r>
              <a:rPr lang="en-US" sz="1200" b="0" i="0" u="none" strike="noStrike" kern="1200" cap="none" dirty="0">
                <a:solidFill>
                  <a:schemeClr val="dk1"/>
                </a:solidFill>
                <a:effectLst/>
                <a:latin typeface="Calibri"/>
                <a:ea typeface="Calibri"/>
                <a:cs typeface="Calibri"/>
                <a:sym typeface="Calibri"/>
              </a:rPr>
              <a:t>. </a:t>
            </a:r>
            <a:r>
              <a:rPr lang="en-US" sz="1200" b="1" i="0" u="none" strike="noStrike" kern="1200" cap="none" dirty="0">
                <a:solidFill>
                  <a:schemeClr val="dk1"/>
                </a:solidFill>
                <a:effectLst/>
                <a:latin typeface="Calibri"/>
                <a:ea typeface="Calibri"/>
                <a:cs typeface="Calibri"/>
                <a:sym typeface="Calibri"/>
              </a:rPr>
              <a:t>License Terms</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Pixabay</a:t>
            </a:r>
            <a:r>
              <a:rPr lang="en-US" sz="1200" b="0" i="0" u="none" strike="noStrike" kern="1200" cap="none" dirty="0">
                <a:solidFill>
                  <a:schemeClr val="dk1"/>
                </a:solidFill>
                <a:effectLst/>
                <a:latin typeface="Calibri"/>
                <a:ea typeface="Calibri"/>
                <a:cs typeface="Calibri"/>
                <a:sym typeface="Calibri"/>
              </a:rPr>
              <a:t> License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71475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Image: Fiedler Model. </a:t>
            </a:r>
            <a:r>
              <a:rPr lang="en-US" b="1" dirty="0"/>
              <a:t>Provided by</a:t>
            </a:r>
            <a:r>
              <a:rPr lang="en-US" dirty="0"/>
              <a:t>: Lumen Learning. </a:t>
            </a:r>
            <a:r>
              <a:rPr lang="en-US" b="1" dirty="0"/>
              <a:t>License</a:t>
            </a:r>
            <a:r>
              <a:rPr lang="en-US" dirty="0"/>
              <a:t>: </a:t>
            </a:r>
            <a:r>
              <a:rPr lang="en-US" i="1" dirty="0">
                <a:hlinkClick r:id="rId3"/>
              </a:rPr>
              <a:t>CC BY: Attribution</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12</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students’ thoughts and approach on rating their leaders. Discuss how each of these theories has some merit, and the truth really lies somewhat with all three.  Discuss how these theories really work together</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18712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dpi="0" rotWithShape="1">
          <a:blip r:embed="rId2">
            <a:lum/>
          </a:blip>
          <a:srcRect/>
          <a:stretch>
            <a:fillRect t="-9000" b="-9000"/>
          </a:stretch>
        </a:blipFill>
        <a:effectLst/>
      </p:bgPr>
    </p:bg>
    <p:spTree>
      <p:nvGrpSpPr>
        <p:cNvPr id="1" name="Shape 9"/>
        <p:cNvGrpSpPr/>
        <p:nvPr/>
      </p:nvGrpSpPr>
      <p:grpSpPr>
        <a:xfrm>
          <a:off x="0" y="0"/>
          <a:ext cx="0" cy="0"/>
          <a:chOff x="0" y="0"/>
          <a:chExt cx="0" cy="0"/>
        </a:xfrm>
      </p:grpSpPr>
      <p:sp>
        <p:nvSpPr>
          <p:cNvPr id="5" name="Google Shape;14;p3">
            <a:extLst>
              <a:ext uri="{FF2B5EF4-FFF2-40B4-BE49-F238E27FC236}">
                <a16:creationId xmlns:a16="http://schemas.microsoft.com/office/drawing/2014/main" id="{DB391CD0-B0FF-7C47-AEC7-712743E719D1}"/>
              </a:ext>
            </a:extLst>
          </p:cNvPr>
          <p:cNvSpPr/>
          <p:nvPr/>
        </p:nvSpPr>
        <p:spPr>
          <a:xfrm>
            <a:off x="0" y="552196"/>
            <a:ext cx="12207240" cy="2688336"/>
          </a:xfrm>
          <a:prstGeom prst="rect">
            <a:avLst/>
          </a:prstGeom>
          <a:solidFill>
            <a:srgbClr val="3A4047"/>
          </a:solidFill>
          <a:ln w="12700" cap="flat" cmpd="sng">
            <a:solidFill>
              <a:schemeClr val="dk1">
                <a:alpha val="1176"/>
              </a:schemeClr>
            </a:solidFill>
            <a:prstDash val="solid"/>
            <a:miter lim="800000"/>
            <a:headEnd type="none" w="sm" len="sm"/>
            <a:tailEnd type="none" w="sm" len="sm"/>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entury Gothic"/>
              <a:ea typeface="Century Gothic"/>
              <a:cs typeface="Century Gothic"/>
              <a:sym typeface="Century Gothic"/>
            </a:endParaRPr>
          </a:p>
        </p:txBody>
      </p:sp>
      <p:sp>
        <p:nvSpPr>
          <p:cNvPr id="11" name="Google Shape;11;p2"/>
          <p:cNvSpPr txBox="1">
            <a:spLocks noGrp="1"/>
          </p:cNvSpPr>
          <p:nvPr>
            <p:ph type="ctrTitle" hasCustomPrompt="1"/>
          </p:nvPr>
        </p:nvSpPr>
        <p:spPr>
          <a:xfrm>
            <a:off x="1519519" y="0"/>
            <a:ext cx="9144000" cy="23876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rgbClr val="F1F7FB"/>
              </a:buClr>
              <a:buSzPts val="5500"/>
              <a:buFont typeface="Century Gothic"/>
              <a:buNone/>
              <a:defRPr sz="4125" b="0" i="0" u="none" strike="noStrike" cap="none">
                <a:solidFill>
                  <a:srgbClr val="F1F7FB"/>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9pPr>
          </a:lstStyle>
          <a:p>
            <a:r>
              <a:rPr lang="en-US" dirty="0"/>
              <a:t>Course Title</a:t>
            </a:r>
            <a:endParaRPr dirty="0"/>
          </a:p>
        </p:txBody>
      </p:sp>
      <p:sp>
        <p:nvSpPr>
          <p:cNvPr id="12" name="Google Shape;12;p2"/>
          <p:cNvSpPr txBox="1">
            <a:spLocks noGrp="1"/>
          </p:cNvSpPr>
          <p:nvPr>
            <p:ph type="subTitle" idx="1" hasCustomPrompt="1"/>
          </p:nvPr>
        </p:nvSpPr>
        <p:spPr>
          <a:xfrm>
            <a:off x="0" y="2661428"/>
            <a:ext cx="12192000" cy="1655762"/>
          </a:xfrm>
          <a:prstGeom prst="rect">
            <a:avLst/>
          </a:prstGeom>
          <a:noFill/>
          <a:ln>
            <a:noFill/>
          </a:ln>
        </p:spPr>
        <p:txBody>
          <a:bodyPr spcFirstLastPara="1" wrap="square" lIns="91425" tIns="45700" rIns="91425" bIns="45700" anchor="t" anchorCtr="0"/>
          <a:lstStyle>
            <a:lvl1pPr marR="0" lvl="0" algn="ctr" rtl="0">
              <a:lnSpc>
                <a:spcPct val="90000"/>
              </a:lnSpc>
              <a:spcBef>
                <a:spcPts val="750"/>
              </a:spcBef>
              <a:spcAft>
                <a:spcPts val="0"/>
              </a:spcAft>
              <a:buClr>
                <a:srgbClr val="F1F7FB"/>
              </a:buClr>
              <a:buSzPts val="2400"/>
              <a:buFont typeface="Arial"/>
              <a:buNone/>
              <a:defRPr sz="1800" b="0" i="0" u="none" strike="noStrike" cap="none">
                <a:solidFill>
                  <a:srgbClr val="F1F7FB"/>
                </a:solidFill>
                <a:latin typeface="Century Gothic"/>
                <a:ea typeface="Century Gothic"/>
                <a:cs typeface="Century Gothic"/>
                <a:sym typeface="Century Gothic"/>
              </a:defRPr>
            </a:lvl1pPr>
            <a:lvl2pPr marR="0" lvl="1" algn="ctr"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entury Gothic"/>
                <a:ea typeface="Century Gothic"/>
                <a:cs typeface="Century Gothic"/>
                <a:sym typeface="Century Gothic"/>
              </a:defRPr>
            </a:lvl2pPr>
            <a:lvl3pPr marR="0" lvl="2" algn="ctr" rtl="0">
              <a:lnSpc>
                <a:spcPct val="90000"/>
              </a:lnSpc>
              <a:spcBef>
                <a:spcPts val="375"/>
              </a:spcBef>
              <a:spcAft>
                <a:spcPts val="0"/>
              </a:spcAft>
              <a:buClr>
                <a:schemeClr val="dk1"/>
              </a:buClr>
              <a:buSzPts val="1800"/>
              <a:buFont typeface="Arial"/>
              <a:buNone/>
              <a:defRPr sz="1350" b="0" i="0" u="none" strike="noStrike" cap="none">
                <a:solidFill>
                  <a:schemeClr val="dk1"/>
                </a:solidFill>
                <a:latin typeface="Century Gothic"/>
                <a:ea typeface="Century Gothic"/>
                <a:cs typeface="Century Gothic"/>
                <a:sym typeface="Century Gothic"/>
              </a:defRPr>
            </a:lvl3pPr>
            <a:lvl4pPr marR="0" lvl="3"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entury Gothic"/>
                <a:ea typeface="Century Gothic"/>
                <a:cs typeface="Century Gothic"/>
                <a:sym typeface="Century Gothic"/>
              </a:defRPr>
            </a:lvl4pPr>
            <a:lvl5pPr marR="0" lvl="4"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entury Gothic"/>
                <a:ea typeface="Century Gothic"/>
                <a:cs typeface="Century Gothic"/>
                <a:sym typeface="Century Gothic"/>
              </a:defRPr>
            </a:lvl5pPr>
            <a:lvl6pPr marR="0" lvl="5"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entury Gothic"/>
                <a:ea typeface="Century Gothic"/>
                <a:cs typeface="Century Gothic"/>
                <a:sym typeface="Century Gothic"/>
              </a:defRPr>
            </a:lvl6pPr>
            <a:lvl7pPr marR="0" lvl="6"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entury Gothic"/>
                <a:ea typeface="Century Gothic"/>
                <a:cs typeface="Century Gothic"/>
                <a:sym typeface="Century Gothic"/>
              </a:defRPr>
            </a:lvl7pPr>
            <a:lvl8pPr marR="0" lvl="7"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entury Gothic"/>
                <a:ea typeface="Century Gothic"/>
                <a:cs typeface="Century Gothic"/>
                <a:sym typeface="Century Gothic"/>
              </a:defRPr>
            </a:lvl8pPr>
            <a:lvl9pPr marR="0" lvl="8"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entury Gothic"/>
                <a:ea typeface="Century Gothic"/>
                <a:cs typeface="Century Gothic"/>
                <a:sym typeface="Century Gothic"/>
              </a:defRPr>
            </a:lvl9pPr>
          </a:lstStyle>
          <a:p>
            <a:r>
              <a:rPr lang="en-US" dirty="0"/>
              <a:t>Module: </a:t>
            </a:r>
            <a:endParaRPr dirty="0"/>
          </a:p>
        </p:txBody>
      </p:sp>
    </p:spTree>
    <p:extLst>
      <p:ext uri="{BB962C8B-B14F-4D97-AF65-F5344CB8AC3E}">
        <p14:creationId xmlns:p14="http://schemas.microsoft.com/office/powerpoint/2010/main" val="2644789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reserve="1">
  <p:cSld name="Section Header">
    <p:spTree>
      <p:nvGrpSpPr>
        <p:cNvPr id="1" name="Shape 13"/>
        <p:cNvGrpSpPr/>
        <p:nvPr/>
      </p:nvGrpSpPr>
      <p:grpSpPr>
        <a:xfrm>
          <a:off x="0" y="0"/>
          <a:ext cx="0" cy="0"/>
          <a:chOff x="0" y="0"/>
          <a:chExt cx="0" cy="0"/>
        </a:xfrm>
      </p:grpSpPr>
      <p:sp>
        <p:nvSpPr>
          <p:cNvPr id="14" name="Google Shape;14;p3"/>
          <p:cNvSpPr/>
          <p:nvPr/>
        </p:nvSpPr>
        <p:spPr>
          <a:xfrm>
            <a:off x="0" y="537882"/>
            <a:ext cx="12192000" cy="2689412"/>
          </a:xfrm>
          <a:prstGeom prst="rect">
            <a:avLst/>
          </a:prstGeom>
          <a:solidFill>
            <a:srgbClr val="3A4047"/>
          </a:solidFill>
          <a:ln w="12700" cap="flat" cmpd="sng">
            <a:solidFill>
              <a:schemeClr val="dk1">
                <a:alpha val="1176"/>
              </a:schemeClr>
            </a:solidFill>
            <a:prstDash val="solid"/>
            <a:miter lim="800000"/>
            <a:headEnd type="none" w="sm" len="sm"/>
            <a:tailEnd type="none" w="sm" len="sm"/>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entury Gothic"/>
              <a:ea typeface="Century Gothic"/>
              <a:cs typeface="Century Gothic"/>
              <a:sym typeface="Century Gothic"/>
            </a:endParaRPr>
          </a:p>
        </p:txBody>
      </p:sp>
      <p:sp>
        <p:nvSpPr>
          <p:cNvPr id="15" name="Google Shape;15;p3"/>
          <p:cNvSpPr txBox="1">
            <a:spLocks noGrp="1"/>
          </p:cNvSpPr>
          <p:nvPr>
            <p:ph type="title"/>
          </p:nvPr>
        </p:nvSpPr>
        <p:spPr>
          <a:xfrm>
            <a:off x="838200" y="537883"/>
            <a:ext cx="10515600" cy="268941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1"/>
              </a:buClr>
              <a:buSzPts val="5000"/>
              <a:buFont typeface="Century Gothic"/>
              <a:buNone/>
              <a:defRPr sz="3750" b="0" i="0" u="none" strike="noStrike" cap="none">
                <a:solidFill>
                  <a:schemeClr val="bg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9pPr>
          </a:lstStyle>
          <a:p>
            <a:r>
              <a:rPr lang="en-US"/>
              <a:t>Click to edit Master title style</a:t>
            </a:r>
            <a:endParaRPr dirty="0"/>
          </a:p>
        </p:txBody>
      </p:sp>
    </p:spTree>
    <p:extLst>
      <p:ext uri="{BB962C8B-B14F-4D97-AF65-F5344CB8AC3E}">
        <p14:creationId xmlns:p14="http://schemas.microsoft.com/office/powerpoint/2010/main" val="4014020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reserve="1">
  <p:cSld name="Title and Content">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entury Gothic"/>
              <a:buNone/>
              <a:defRPr sz="33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8" name="Google Shape;18;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entury Gothic"/>
                <a:ea typeface="Century Gothic"/>
                <a:cs typeface="Century Gothic"/>
                <a:sym typeface="Century Gothic"/>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entury Gothic"/>
                <a:ea typeface="Century Gothic"/>
                <a:cs typeface="Century Gothic"/>
                <a:sym typeface="Century Gothic"/>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entury Gothic"/>
                <a:ea typeface="Century Gothic"/>
                <a:cs typeface="Century Gothic"/>
                <a:sym typeface="Century Gothic"/>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pPr lvl="0"/>
            <a:r>
              <a:rPr lang="en-US"/>
              <a:t>Click to edit Master text styles</a:t>
            </a:r>
          </a:p>
        </p:txBody>
      </p:sp>
      <p:sp>
        <p:nvSpPr>
          <p:cNvPr id="19" name="Google Shape;19;p4"/>
          <p:cNvSpPr txBox="1">
            <a:spLocks noGrp="1"/>
          </p:cNvSpPr>
          <p:nvPr>
            <p:ph type="sldNum" idx="12"/>
          </p:nvPr>
        </p:nvSpPr>
        <p:spPr>
          <a:xfrm>
            <a:off x="838200" y="6356352"/>
            <a:ext cx="10515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9pPr>
          </a:lstStyle>
          <a:p>
            <a:fld id="{8AC1D5BD-6625-4530-9DC9-239739FF8170}" type="slidenum">
              <a:rPr lang="en-US" smtClean="0"/>
              <a:pPr/>
              <a:t>‹#›</a:t>
            </a:fld>
            <a:endParaRPr lang="en-US"/>
          </a:p>
        </p:txBody>
      </p:sp>
      <p:sp>
        <p:nvSpPr>
          <p:cNvPr id="6" name="Google Shape;20;p4">
            <a:extLst>
              <a:ext uri="{FF2B5EF4-FFF2-40B4-BE49-F238E27FC236}">
                <a16:creationId xmlns:a16="http://schemas.microsoft.com/office/drawing/2014/main" id="{AAE7BF4A-9551-9C45-B7D9-6E6531C8E0A8}"/>
              </a:ext>
            </a:extLst>
          </p:cNvPr>
          <p:cNvSpPr/>
          <p:nvPr/>
        </p:nvSpPr>
        <p:spPr>
          <a:xfrm rot="5400000">
            <a:off x="-3183272" y="3127248"/>
            <a:ext cx="6912864" cy="585216"/>
          </a:xfrm>
          <a:prstGeom prst="rect">
            <a:avLst/>
          </a:prstGeom>
          <a:solidFill>
            <a:srgbClr val="3A4047"/>
          </a:solidFill>
          <a:ln w="12700" cap="flat" cmpd="sng">
            <a:solidFill>
              <a:schemeClr val="dk1">
                <a:alpha val="1176"/>
              </a:schemeClr>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056696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
        <p:nvSpPr>
          <p:cNvPr id="40" name="Google Shape;40;p8"/>
          <p:cNvSpPr txBox="1">
            <a:spLocks noGrp="1"/>
          </p:cNvSpPr>
          <p:nvPr>
            <p:ph type="sldNum" idx="12"/>
          </p:nvPr>
        </p:nvSpPr>
        <p:spPr>
          <a:xfrm>
            <a:off x="838200" y="6356352"/>
            <a:ext cx="10515600" cy="365125"/>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9pPr>
          </a:lstStyle>
          <a:p>
            <a:fld id="{8AC1D5BD-6625-4530-9DC9-239739FF8170}" type="slidenum">
              <a:rPr lang="en-US" smtClean="0"/>
              <a:pPr/>
              <a:t>‹#›</a:t>
            </a:fld>
            <a:endParaRPr lang="en-US"/>
          </a:p>
        </p:txBody>
      </p:sp>
      <p:sp>
        <p:nvSpPr>
          <p:cNvPr id="4" name="Google Shape;20;p4">
            <a:extLst>
              <a:ext uri="{FF2B5EF4-FFF2-40B4-BE49-F238E27FC236}">
                <a16:creationId xmlns:a16="http://schemas.microsoft.com/office/drawing/2014/main" id="{866938FD-48A8-C945-8F8D-948D6ACBB765}"/>
              </a:ext>
            </a:extLst>
          </p:cNvPr>
          <p:cNvSpPr/>
          <p:nvPr/>
        </p:nvSpPr>
        <p:spPr>
          <a:xfrm rot="5400000">
            <a:off x="-3137554" y="3137552"/>
            <a:ext cx="6858002" cy="582894"/>
          </a:xfrm>
          <a:prstGeom prst="rect">
            <a:avLst/>
          </a:prstGeom>
          <a:solidFill>
            <a:srgbClr val="3A4047"/>
          </a:solidFill>
          <a:ln w="12700" cap="flat" cmpd="sng">
            <a:solidFill>
              <a:schemeClr val="dk1">
                <a:alpha val="1176"/>
              </a:schemeClr>
            </a:solidFill>
            <a:prstDash val="solid"/>
            <a:miter lim="800000"/>
            <a:headEnd type="none" w="sm" len="sm"/>
            <a:tailEnd type="none" w="sm" len="sm"/>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572863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54"/>
        <p:cNvGrpSpPr/>
        <p:nvPr/>
      </p:nvGrpSpPr>
      <p:grpSpPr>
        <a:xfrm>
          <a:off x="0" y="0"/>
          <a:ext cx="0" cy="0"/>
          <a:chOff x="0" y="0"/>
          <a:chExt cx="0" cy="0"/>
        </a:xfrm>
      </p:grpSpPr>
      <p:sp>
        <p:nvSpPr>
          <p:cNvPr id="55" name="Google Shape;55;p11"/>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entury Gothic"/>
              <a:buNone/>
              <a:defRPr sz="33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56" name="Google Shape;56;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entury Gothic"/>
                <a:ea typeface="Century Gothic"/>
                <a:cs typeface="Century Gothic"/>
                <a:sym typeface="Century Gothic"/>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entury Gothic"/>
                <a:ea typeface="Century Gothic"/>
                <a:cs typeface="Century Gothic"/>
                <a:sym typeface="Century Gothic"/>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entury Gothic"/>
                <a:ea typeface="Century Gothic"/>
                <a:cs typeface="Century Gothic"/>
                <a:sym typeface="Century Gothic"/>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pPr lvl="0"/>
            <a:r>
              <a:rPr lang="en-US"/>
              <a:t>Click to edit Master text styles</a:t>
            </a:r>
          </a:p>
        </p:txBody>
      </p:sp>
      <p:sp>
        <p:nvSpPr>
          <p:cNvPr id="57" name="Google Shape;57;p11"/>
          <p:cNvSpPr txBox="1">
            <a:spLocks noGrp="1"/>
          </p:cNvSpPr>
          <p:nvPr>
            <p:ph type="sldNum" idx="12"/>
          </p:nvPr>
        </p:nvSpPr>
        <p:spPr>
          <a:xfrm>
            <a:off x="838200" y="6356352"/>
            <a:ext cx="10515600" cy="365125"/>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9pPr>
          </a:lstStyle>
          <a:p>
            <a:fld id="{8AC1D5BD-6625-4530-9DC9-239739FF8170}" type="slidenum">
              <a:rPr lang="en-US" smtClean="0"/>
              <a:pPr/>
              <a:t>‹#›</a:t>
            </a:fld>
            <a:endParaRPr lang="en-US"/>
          </a:p>
        </p:txBody>
      </p:sp>
      <p:sp>
        <p:nvSpPr>
          <p:cNvPr id="7" name="Google Shape;20;p4">
            <a:extLst>
              <a:ext uri="{FF2B5EF4-FFF2-40B4-BE49-F238E27FC236}">
                <a16:creationId xmlns:a16="http://schemas.microsoft.com/office/drawing/2014/main" id="{EE238881-7684-6E45-838B-2C5185AA693E}"/>
              </a:ext>
            </a:extLst>
          </p:cNvPr>
          <p:cNvSpPr/>
          <p:nvPr/>
        </p:nvSpPr>
        <p:spPr>
          <a:xfrm rot="5400000">
            <a:off x="-3183272" y="3127248"/>
            <a:ext cx="6912864" cy="585216"/>
          </a:xfrm>
          <a:prstGeom prst="rect">
            <a:avLst/>
          </a:prstGeom>
          <a:solidFill>
            <a:srgbClr val="3A4047"/>
          </a:solidFill>
          <a:ln w="12700" cap="flat" cmpd="sng">
            <a:solidFill>
              <a:schemeClr val="dk1">
                <a:alpha val="1176"/>
              </a:schemeClr>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684242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59"/>
        <p:cNvGrpSpPr/>
        <p:nvPr/>
      </p:nvGrpSpPr>
      <p:grpSpPr>
        <a:xfrm>
          <a:off x="0" y="0"/>
          <a:ext cx="0" cy="0"/>
          <a:chOff x="0" y="0"/>
          <a:chExt cx="0" cy="0"/>
        </a:xfrm>
      </p:grpSpPr>
      <p:sp>
        <p:nvSpPr>
          <p:cNvPr id="60" name="Google Shape;60;p12"/>
          <p:cNvSpPr txBox="1">
            <a:spLocks noGrp="1"/>
          </p:cNvSpPr>
          <p:nvPr>
            <p:ph type="title"/>
          </p:nvPr>
        </p:nvSpPr>
        <p:spPr>
          <a:xfrm rot="5400000">
            <a:off x="7133432" y="1956595"/>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entury Gothic"/>
              <a:buNone/>
              <a:defRPr sz="33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61" name="Google Shape;61;p12"/>
          <p:cNvSpPr txBox="1">
            <a:spLocks noGrp="1"/>
          </p:cNvSpPr>
          <p:nvPr>
            <p:ph type="body" idx="1"/>
          </p:nvPr>
        </p:nvSpPr>
        <p:spPr>
          <a:xfrm rot="5400000">
            <a:off x="1799432" y="-596105"/>
            <a:ext cx="5811838" cy="7734300"/>
          </a:xfrm>
          <a:prstGeom prst="rect">
            <a:avLst/>
          </a:prstGeom>
          <a:noFill/>
          <a:ln>
            <a:noFill/>
          </a:ln>
        </p:spPr>
        <p:txBody>
          <a:bodyPr spcFirstLastPara="1" wrap="square" lIns="91425" tIns="45700" rIns="91425" bIns="45700" anchor="t" anchorCtr="0"/>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entury Gothic"/>
                <a:ea typeface="Century Gothic"/>
                <a:cs typeface="Century Gothic"/>
                <a:sym typeface="Century Gothic"/>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entury Gothic"/>
                <a:ea typeface="Century Gothic"/>
                <a:cs typeface="Century Gothic"/>
                <a:sym typeface="Century Gothic"/>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entury Gothic"/>
                <a:ea typeface="Century Gothic"/>
                <a:cs typeface="Century Gothic"/>
                <a:sym typeface="Century Gothic"/>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pPr lvl="0"/>
            <a:r>
              <a:rPr lang="en-US"/>
              <a:t>Click to edit Master text styles</a:t>
            </a:r>
          </a:p>
        </p:txBody>
      </p:sp>
      <p:sp>
        <p:nvSpPr>
          <p:cNvPr id="62" name="Google Shape;62;p12"/>
          <p:cNvSpPr txBox="1">
            <a:spLocks noGrp="1"/>
          </p:cNvSpPr>
          <p:nvPr>
            <p:ph type="sldNum" idx="12"/>
          </p:nvPr>
        </p:nvSpPr>
        <p:spPr>
          <a:xfrm>
            <a:off x="838200" y="6356352"/>
            <a:ext cx="10515600" cy="365125"/>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9pPr>
          </a:lstStyle>
          <a:p>
            <a:fld id="{8AC1D5BD-6625-4530-9DC9-239739FF8170}" type="slidenum">
              <a:rPr lang="en-US" smtClean="0"/>
              <a:pPr/>
              <a:t>‹#›</a:t>
            </a:fld>
            <a:endParaRPr lang="en-US"/>
          </a:p>
        </p:txBody>
      </p:sp>
      <p:sp>
        <p:nvSpPr>
          <p:cNvPr id="8" name="Google Shape;20;p4">
            <a:extLst>
              <a:ext uri="{FF2B5EF4-FFF2-40B4-BE49-F238E27FC236}">
                <a16:creationId xmlns:a16="http://schemas.microsoft.com/office/drawing/2014/main" id="{52CFC662-DA86-E347-B571-4CAF57F1AA26}"/>
              </a:ext>
            </a:extLst>
          </p:cNvPr>
          <p:cNvSpPr/>
          <p:nvPr/>
        </p:nvSpPr>
        <p:spPr>
          <a:xfrm rot="5400000">
            <a:off x="-3183272" y="3127248"/>
            <a:ext cx="6912864" cy="585216"/>
          </a:xfrm>
          <a:prstGeom prst="rect">
            <a:avLst/>
          </a:prstGeom>
          <a:solidFill>
            <a:srgbClr val="3A4047"/>
          </a:solidFill>
          <a:ln w="12700" cap="flat" cmpd="sng">
            <a:solidFill>
              <a:schemeClr val="dk1">
                <a:alpha val="1176"/>
              </a:schemeClr>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8127873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7FB">
            <a:alpha val="8000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entury Gothic"/>
              <a:buNone/>
              <a:defRPr sz="4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dirty="0"/>
          </a:p>
        </p:txBody>
      </p:sp>
      <p:sp>
        <p:nvSpPr>
          <p:cNvPr id="8" name="Google Shape;8;p1"/>
          <p:cNvSpPr txBox="1">
            <a:spLocks noGrp="1"/>
          </p:cNvSpPr>
          <p:nvPr>
            <p:ph type="sldNum" idx="12"/>
          </p:nvPr>
        </p:nvSpPr>
        <p:spPr>
          <a:xfrm>
            <a:off x="838200" y="6356352"/>
            <a:ext cx="10515600" cy="365125"/>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entury Gothic"/>
                <a:ea typeface="Century Gothic"/>
                <a:cs typeface="Century Gothic"/>
                <a:sym typeface="Century Gothic"/>
              </a:defRPr>
            </a:lvl9pPr>
          </a:lstStyle>
          <a:p>
            <a:fld id="{8AC1D5BD-6625-4530-9DC9-239739FF8170}" type="slidenum">
              <a:rPr lang="en-US" smtClean="0"/>
              <a:pPr/>
              <a:t>‹#›</a:t>
            </a:fld>
            <a:endParaRPr lang="en-US"/>
          </a:p>
        </p:txBody>
      </p:sp>
    </p:spTree>
    <p:extLst>
      <p:ext uri="{BB962C8B-B14F-4D97-AF65-F5344CB8AC3E}">
        <p14:creationId xmlns:p14="http://schemas.microsoft.com/office/powerpoint/2010/main" val="793670026"/>
      </p:ext>
    </p:extLst>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565150" marR="0" lvl="0" indent="-514350" algn="l" rtl="0" eaLnBrk="1" hangingPunct="1">
        <a:lnSpc>
          <a:spcPct val="100000"/>
        </a:lnSpc>
        <a:spcBef>
          <a:spcPts val="0"/>
        </a:spcBef>
        <a:spcAft>
          <a:spcPts val="0"/>
        </a:spcAft>
        <a:buClr>
          <a:srgbClr val="000000"/>
        </a:buClr>
        <a:buSzPct val="75000"/>
        <a:buFont typeface="+mj-lt"/>
        <a:buAutoNum type="arabicPeriod"/>
        <a:defRPr sz="105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3.xml"/><Relationship Id="rId1" Type="http://schemas.openxmlformats.org/officeDocument/2006/relationships/slideLayout" Target="../slideLayouts/slideLayout3.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4" name="Title 3">
            <a:extLst>
              <a:ext uri="{FF2B5EF4-FFF2-40B4-BE49-F238E27FC236}">
                <a16:creationId xmlns:a16="http://schemas.microsoft.com/office/drawing/2014/main" id="{98CDC929-56E2-1842-B96F-EEEFC78FBE5A}"/>
              </a:ext>
            </a:extLst>
          </p:cNvPr>
          <p:cNvSpPr>
            <a:spLocks noGrp="1"/>
          </p:cNvSpPr>
          <p:nvPr>
            <p:ph type="ctrTitle"/>
          </p:nvPr>
        </p:nvSpPr>
        <p:spPr/>
        <p:txBody>
          <a:bodyPr/>
          <a:lstStyle/>
          <a:p>
            <a:r>
              <a:rPr lang="en-US" dirty="0"/>
              <a:t>Organizational Behavior</a:t>
            </a:r>
          </a:p>
        </p:txBody>
      </p:sp>
      <p:sp>
        <p:nvSpPr>
          <p:cNvPr id="6" name="Subtitle 5">
            <a:extLst>
              <a:ext uri="{FF2B5EF4-FFF2-40B4-BE49-F238E27FC236}">
                <a16:creationId xmlns:a16="http://schemas.microsoft.com/office/drawing/2014/main" id="{7766042E-BEC4-904E-9FCA-2079983A42E9}"/>
              </a:ext>
            </a:extLst>
          </p:cNvPr>
          <p:cNvSpPr>
            <a:spLocks noGrp="1"/>
          </p:cNvSpPr>
          <p:nvPr>
            <p:ph type="subTitle" idx="1"/>
          </p:nvPr>
        </p:nvSpPr>
        <p:spPr/>
        <p:txBody>
          <a:bodyPr/>
          <a:lstStyle/>
          <a:p>
            <a:r>
              <a:rPr lang="en-US" dirty="0"/>
              <a:t>Module 13: Leadership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4E996-326F-4B7B-B060-E4DACA466E89}"/>
              </a:ext>
            </a:extLst>
          </p:cNvPr>
          <p:cNvSpPr>
            <a:spLocks noGrp="1"/>
          </p:cNvSpPr>
          <p:nvPr>
            <p:ph type="title"/>
          </p:nvPr>
        </p:nvSpPr>
        <p:spPr/>
        <p:txBody>
          <a:bodyPr/>
          <a:lstStyle/>
          <a:p>
            <a:r>
              <a:rPr lang="en-US" dirty="0"/>
              <a:t>Behavioral Approach</a:t>
            </a:r>
          </a:p>
        </p:txBody>
      </p:sp>
      <p:sp>
        <p:nvSpPr>
          <p:cNvPr id="3" name="Text Placeholder 2">
            <a:extLst>
              <a:ext uri="{FF2B5EF4-FFF2-40B4-BE49-F238E27FC236}">
                <a16:creationId xmlns:a16="http://schemas.microsoft.com/office/drawing/2014/main" id="{CA0B78CB-1D0E-47F2-8D23-48DCCB2F416F}"/>
              </a:ext>
            </a:extLst>
          </p:cNvPr>
          <p:cNvSpPr>
            <a:spLocks noGrp="1"/>
          </p:cNvSpPr>
          <p:nvPr>
            <p:ph type="body" idx="1"/>
          </p:nvPr>
        </p:nvSpPr>
        <p:spPr/>
        <p:txBody>
          <a:bodyPr/>
          <a:lstStyle/>
          <a:p>
            <a:r>
              <a:rPr lang="en-US" dirty="0"/>
              <a:t>The Ohio State Studies</a:t>
            </a:r>
          </a:p>
          <a:p>
            <a:r>
              <a:rPr lang="en-US" dirty="0"/>
              <a:t>The University of Michigan Studies</a:t>
            </a:r>
          </a:p>
          <a:p>
            <a:r>
              <a:rPr lang="en-US" dirty="0"/>
              <a:t>Blake’s and Mouton’s Managerial Grid</a:t>
            </a:r>
          </a:p>
          <a:p>
            <a:r>
              <a:rPr lang="en-US" dirty="0"/>
              <a:t>The Scandinavian Studies</a:t>
            </a:r>
          </a:p>
          <a:p>
            <a:endParaRPr lang="en-US" dirty="0"/>
          </a:p>
          <a:p>
            <a:endParaRPr lang="en-US" dirty="0"/>
          </a:p>
          <a:p>
            <a:r>
              <a:rPr lang="en-US" dirty="0"/>
              <a:t>Ultimately…</a:t>
            </a:r>
          </a:p>
          <a:p>
            <a:r>
              <a:rPr lang="en-US" dirty="0"/>
              <a:t>Behavioral theories had modest success in identifying consistent relationships between leadership behavior and group performance. </a:t>
            </a:r>
          </a:p>
          <a:p>
            <a:r>
              <a:rPr lang="en-US" dirty="0"/>
              <a:t>None of these consider situation as a factor. </a:t>
            </a:r>
          </a:p>
        </p:txBody>
      </p:sp>
    </p:spTree>
    <p:extLst>
      <p:ext uri="{BB962C8B-B14F-4D97-AF65-F5344CB8AC3E}">
        <p14:creationId xmlns:p14="http://schemas.microsoft.com/office/powerpoint/2010/main" val="4212526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28F5A-B7CB-4122-85D2-57BDB15E5C2E}"/>
              </a:ext>
            </a:extLst>
          </p:cNvPr>
          <p:cNvSpPr>
            <a:spLocks noGrp="1"/>
          </p:cNvSpPr>
          <p:nvPr>
            <p:ph type="title"/>
          </p:nvPr>
        </p:nvSpPr>
        <p:spPr/>
        <p:txBody>
          <a:bodyPr/>
          <a:lstStyle/>
          <a:p>
            <a:r>
              <a:rPr lang="en-US" dirty="0"/>
              <a:t>Contingency Theories of Leadership</a:t>
            </a:r>
          </a:p>
        </p:txBody>
      </p:sp>
      <p:sp>
        <p:nvSpPr>
          <p:cNvPr id="3" name="Text Placeholder 2">
            <a:extLst>
              <a:ext uri="{FF2B5EF4-FFF2-40B4-BE49-F238E27FC236}">
                <a16:creationId xmlns:a16="http://schemas.microsoft.com/office/drawing/2014/main" id="{C5B83170-EEBA-4976-AFEB-43712B531C43}"/>
              </a:ext>
            </a:extLst>
          </p:cNvPr>
          <p:cNvSpPr>
            <a:spLocks noGrp="1"/>
          </p:cNvSpPr>
          <p:nvPr>
            <p:ph type="body" idx="1"/>
          </p:nvPr>
        </p:nvSpPr>
        <p:spPr/>
        <p:txBody>
          <a:bodyPr/>
          <a:lstStyle/>
          <a:p>
            <a:pPr>
              <a:lnSpc>
                <a:spcPct val="100000"/>
              </a:lnSpc>
            </a:pPr>
            <a:r>
              <a:rPr lang="en-US" dirty="0"/>
              <a:t>Contingency theory states that leadership is a combination of traits, behaviors and situations</a:t>
            </a:r>
          </a:p>
          <a:p>
            <a:pPr lvl="1">
              <a:lnSpc>
                <a:spcPct val="100000"/>
              </a:lnSpc>
            </a:pPr>
            <a:r>
              <a:rPr lang="en-US" sz="2100" dirty="0"/>
              <a:t>Fiedler Contingency Model</a:t>
            </a:r>
          </a:p>
          <a:p>
            <a:pPr lvl="1">
              <a:lnSpc>
                <a:spcPct val="100000"/>
              </a:lnSpc>
            </a:pPr>
            <a:r>
              <a:rPr lang="en-US" sz="2100" dirty="0"/>
              <a:t>Cognitive Resource Theory</a:t>
            </a:r>
          </a:p>
          <a:p>
            <a:pPr lvl="1">
              <a:lnSpc>
                <a:spcPct val="100000"/>
              </a:lnSpc>
            </a:pPr>
            <a:r>
              <a:rPr lang="en-US" sz="2100" dirty="0"/>
              <a:t>Hersey and Blanchard’s Situational Theory</a:t>
            </a:r>
          </a:p>
          <a:p>
            <a:pPr lvl="1">
              <a:lnSpc>
                <a:spcPct val="100000"/>
              </a:lnSpc>
            </a:pPr>
            <a:r>
              <a:rPr lang="en-US" sz="2100" dirty="0"/>
              <a:t>Leader-Member Exchange Theory</a:t>
            </a:r>
          </a:p>
          <a:p>
            <a:pPr lvl="1">
              <a:lnSpc>
                <a:spcPct val="100000"/>
              </a:lnSpc>
            </a:pPr>
            <a:r>
              <a:rPr lang="en-US" sz="2100" dirty="0"/>
              <a:t>Path-Goal Theory</a:t>
            </a:r>
          </a:p>
          <a:p>
            <a:pPr lvl="1">
              <a:lnSpc>
                <a:spcPct val="100000"/>
              </a:lnSpc>
            </a:pPr>
            <a:r>
              <a:rPr lang="en-US" sz="2100" dirty="0"/>
              <a:t>Leader Participation Model</a:t>
            </a:r>
          </a:p>
        </p:txBody>
      </p:sp>
      <p:pic>
        <p:nvPicPr>
          <p:cNvPr id="6" name="Picture 5">
            <a:extLst>
              <a:ext uri="{FF2B5EF4-FFF2-40B4-BE49-F238E27FC236}">
                <a16:creationId xmlns:a16="http://schemas.microsoft.com/office/drawing/2014/main" id="{C8910681-FF2D-4ED2-9BF6-354959707F26}"/>
              </a:ext>
              <a:ext uri="{C183D7F6-B498-43B3-948B-1728B52AA6E4}">
                <adec:decorative xmlns:adec="http://schemas.microsoft.com/office/drawing/2017/decorative" val="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7130069" y="2534866"/>
            <a:ext cx="4694747" cy="3642097"/>
          </a:xfrm>
          <a:prstGeom prst="rect">
            <a:avLst/>
          </a:prstGeom>
        </p:spPr>
      </p:pic>
    </p:spTree>
    <p:extLst>
      <p:ext uri="{BB962C8B-B14F-4D97-AF65-F5344CB8AC3E}">
        <p14:creationId xmlns:p14="http://schemas.microsoft.com/office/powerpoint/2010/main" val="138459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icture depicts a graph of Fiedler's Contingency Theory, showing how task oriented leaders perform against relationship oriented leaders when they excel or are poor at leader-member relations, task structure and leader position power.">
            <a:extLst>
              <a:ext uri="{FF2B5EF4-FFF2-40B4-BE49-F238E27FC236}">
                <a16:creationId xmlns:a16="http://schemas.microsoft.com/office/drawing/2014/main" id="{9E0924F3-8A48-44C1-920C-3AFE847DA18D}"/>
              </a:ext>
            </a:extLst>
          </p:cNvPr>
          <p:cNvSpPr>
            <a:spLocks noGrp="1"/>
          </p:cNvSpPr>
          <p:nvPr>
            <p:ph type="title"/>
          </p:nvPr>
        </p:nvSpPr>
        <p:spPr/>
        <p:txBody>
          <a:bodyPr/>
          <a:lstStyle/>
          <a:p>
            <a:r>
              <a:rPr lang="en-US" dirty="0"/>
              <a:t>Fiedler’s Contingency Theory</a:t>
            </a:r>
          </a:p>
        </p:txBody>
      </p:sp>
      <p:pic>
        <p:nvPicPr>
          <p:cNvPr id="4" name="Picture 3" descr="The Fiedler Model shows the task-oriented performance, relationship-oriented performance, leader-member relations, task structure, and leader position power of eight categories of leaders. Category 1 has good task oriented performance, poor relationship performance, good leader-member relations, high task structure, and strong leader position power. Category 2 has good task oriented performance, poor relationship performance, good leader-member relations, high task structure, and weak leader position power. Category 3 has good task oriented performance, poor relationship performance, good leader-member relations, low task structure, and strong leader position power. Category 4 has poor task oriented performance, good relationship performance, good leader-member relations, low task structure, and weak leader position power. Category 5 has poor task oriented performance, good relationship performance, poor leader-member relations, high task structure, and strong leader position power. Category 6 has average task oriented performance, average relationship performance, poor leader-member relations, high task structure, and weak leader position power. Category 7 has good task oriented performance, poor relationship performance, poor leader-member relations, low task structure, and strong leader position power. Category 8 has good task oriented performance, poor relationship performance, poor leader-member relations, low task structure, and weak leader position power.">
            <a:extLst>
              <a:ext uri="{FF2B5EF4-FFF2-40B4-BE49-F238E27FC236}">
                <a16:creationId xmlns:a16="http://schemas.microsoft.com/office/drawing/2014/main" id="{A482DC4C-A916-407C-8FB1-ED6A4475DF7C}"/>
              </a:ext>
            </a:extLst>
          </p:cNvPr>
          <p:cNvPicPr>
            <a:picLocks noChangeAspect="1"/>
          </p:cNvPicPr>
          <p:nvPr/>
        </p:nvPicPr>
        <p:blipFill>
          <a:blip r:embed="rId3"/>
          <a:stretch>
            <a:fillRect/>
          </a:stretch>
        </p:blipFill>
        <p:spPr>
          <a:xfrm>
            <a:off x="1114796" y="1690690"/>
            <a:ext cx="10433933" cy="4385985"/>
          </a:xfrm>
          <a:prstGeom prst="rect">
            <a:avLst/>
          </a:prstGeom>
        </p:spPr>
      </p:pic>
    </p:spTree>
    <p:extLst>
      <p:ext uri="{BB962C8B-B14F-4D97-AF65-F5344CB8AC3E}">
        <p14:creationId xmlns:p14="http://schemas.microsoft.com/office/powerpoint/2010/main" val="2160637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7BFF9-DF87-4960-898B-6DE6EB54ACC7}"/>
              </a:ext>
            </a:extLst>
          </p:cNvPr>
          <p:cNvSpPr>
            <a:spLocks noGrp="1"/>
          </p:cNvSpPr>
          <p:nvPr>
            <p:ph type="title"/>
          </p:nvPr>
        </p:nvSpPr>
        <p:spPr/>
        <p:txBody>
          <a:bodyPr/>
          <a:lstStyle/>
          <a:p>
            <a:r>
              <a:rPr lang="en-US" dirty="0"/>
              <a:t>Class Discussion: Your Favorite Leader (part 3)</a:t>
            </a:r>
          </a:p>
        </p:txBody>
      </p:sp>
      <p:sp>
        <p:nvSpPr>
          <p:cNvPr id="3" name="Text Placeholder 2">
            <a:extLst>
              <a:ext uri="{FF2B5EF4-FFF2-40B4-BE49-F238E27FC236}">
                <a16:creationId xmlns:a16="http://schemas.microsoft.com/office/drawing/2014/main" id="{E6F5E876-93B3-4B73-9665-410C5B262BAF}"/>
              </a:ext>
            </a:extLst>
          </p:cNvPr>
          <p:cNvSpPr>
            <a:spLocks noGrp="1"/>
          </p:cNvSpPr>
          <p:nvPr>
            <p:ph type="body" idx="1"/>
          </p:nvPr>
        </p:nvSpPr>
        <p:spPr/>
        <p:txBody>
          <a:bodyPr/>
          <a:lstStyle/>
          <a:p>
            <a:r>
              <a:rPr lang="en-US" dirty="0"/>
              <a:t>Now we’re starting to get a full picture of how a leader is effective.  </a:t>
            </a:r>
          </a:p>
          <a:p>
            <a:r>
              <a:rPr lang="en-US" dirty="0"/>
              <a:t>We know that Fiedler’s Contingency Theory isn’t perfect, but let’s use it as a measuring tool for your favorite leader anyway! </a:t>
            </a:r>
          </a:p>
          <a:p>
            <a:r>
              <a:rPr lang="en-US" dirty="0"/>
              <a:t>Get back into groups and discuss your favorite leader, and how s/he might rank in terms of</a:t>
            </a:r>
          </a:p>
          <a:p>
            <a:pPr lvl="1"/>
            <a:r>
              <a:rPr lang="en-US" dirty="0"/>
              <a:t>Leader/member relations (good/poor)</a:t>
            </a:r>
          </a:p>
          <a:p>
            <a:pPr lvl="1"/>
            <a:r>
              <a:rPr lang="en-US" dirty="0"/>
              <a:t>Task structure (high/low)</a:t>
            </a:r>
          </a:p>
          <a:p>
            <a:pPr lvl="1"/>
            <a:r>
              <a:rPr lang="en-US" dirty="0"/>
              <a:t>Leader power orientation (strong/weak)</a:t>
            </a:r>
          </a:p>
          <a:p>
            <a:r>
              <a:rPr lang="en-US" dirty="0"/>
              <a:t>Discuss your ratings in your group and why you each chose those ratings for your favorite leader.  Use examples from your experiences with your leader.</a:t>
            </a:r>
          </a:p>
          <a:p>
            <a:r>
              <a:rPr lang="en-US" dirty="0"/>
              <a:t>Decide where your favorite leader falls on Fiedler’s chart.</a:t>
            </a:r>
          </a:p>
          <a:p>
            <a:endParaRPr lang="en-US" dirty="0"/>
          </a:p>
        </p:txBody>
      </p:sp>
    </p:spTree>
    <p:extLst>
      <p:ext uri="{BB962C8B-B14F-4D97-AF65-F5344CB8AC3E}">
        <p14:creationId xmlns:p14="http://schemas.microsoft.com/office/powerpoint/2010/main" val="310495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36F65-6710-4962-A235-CDBE4BFE0DA9}"/>
              </a:ext>
            </a:extLst>
          </p:cNvPr>
          <p:cNvSpPr>
            <a:spLocks noGrp="1"/>
          </p:cNvSpPr>
          <p:nvPr>
            <p:ph type="title"/>
          </p:nvPr>
        </p:nvSpPr>
        <p:spPr/>
        <p:txBody>
          <a:bodyPr/>
          <a:lstStyle/>
          <a:p>
            <a:r>
              <a:rPr lang="en-US" dirty="0"/>
              <a:t>Practice Question 1</a:t>
            </a:r>
          </a:p>
        </p:txBody>
      </p:sp>
      <p:sp>
        <p:nvSpPr>
          <p:cNvPr id="3" name="Text Placeholder 2">
            <a:extLst>
              <a:ext uri="{FF2B5EF4-FFF2-40B4-BE49-F238E27FC236}">
                <a16:creationId xmlns:a16="http://schemas.microsoft.com/office/drawing/2014/main" id="{23CCC764-12D2-4027-90E3-A6511E916DEA}"/>
              </a:ext>
            </a:extLst>
          </p:cNvPr>
          <p:cNvSpPr>
            <a:spLocks noGrp="1"/>
          </p:cNvSpPr>
          <p:nvPr>
            <p:ph type="body" idx="1"/>
          </p:nvPr>
        </p:nvSpPr>
        <p:spPr/>
        <p:txBody>
          <a:bodyPr/>
          <a:lstStyle/>
          <a:p>
            <a:pPr marL="38100" indent="0">
              <a:buNone/>
            </a:pPr>
            <a:r>
              <a:rPr lang="en-US" dirty="0"/>
              <a:t>In the late 1920s, W.H. Cowley proposed that ________________.</a:t>
            </a:r>
          </a:p>
          <a:p>
            <a:endParaRPr lang="en-US" dirty="0"/>
          </a:p>
          <a:p>
            <a:pPr marL="495300" indent="-457200">
              <a:buSzPct val="100000"/>
              <a:buFont typeface="+mj-lt"/>
              <a:buAutoNum type="alphaUcPeriod"/>
            </a:pPr>
            <a:r>
              <a:rPr lang="en-US" dirty="0"/>
              <a:t>that any study of leadership of value should produce a list of traits which go together to make a leader.</a:t>
            </a:r>
          </a:p>
          <a:p>
            <a:pPr marL="495300" indent="-457200">
              <a:buSzPct val="100000"/>
              <a:buFont typeface="+mj-lt"/>
              <a:buAutoNum type="alphaUcPeriod"/>
            </a:pPr>
            <a:r>
              <a:rPr lang="en-US" dirty="0"/>
              <a:t>that eminent relatives “dropped” off in the second and third degree relatives, providing evidence that abilities are inherited.</a:t>
            </a:r>
          </a:p>
          <a:p>
            <a:pPr marL="495300" indent="-457200">
              <a:buSzPct val="100000"/>
              <a:buFont typeface="+mj-lt"/>
              <a:buAutoNum type="alphaUcPeriod"/>
            </a:pPr>
            <a:r>
              <a:rPr lang="en-US" dirty="0"/>
              <a:t>that individual differences can predict leader effectiveness.</a:t>
            </a:r>
          </a:p>
          <a:p>
            <a:pPr marL="495300" indent="-457200">
              <a:buSzPct val="100000"/>
              <a:buFont typeface="+mj-lt"/>
              <a:buAutoNum type="alphaUcPeriod"/>
            </a:pPr>
            <a:r>
              <a:rPr lang="en-US" dirty="0"/>
              <a:t>that leadership exists between persons in a social situation, and persons who are leaders in one situation may not be a leader in another</a:t>
            </a:r>
          </a:p>
          <a:p>
            <a:endParaRPr lang="en-US" dirty="0"/>
          </a:p>
        </p:txBody>
      </p:sp>
    </p:spTree>
    <p:extLst>
      <p:ext uri="{BB962C8B-B14F-4D97-AF65-F5344CB8AC3E}">
        <p14:creationId xmlns:p14="http://schemas.microsoft.com/office/powerpoint/2010/main" val="2044931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CD71F9-3A17-AA4D-B48F-25320EB3B298}"/>
              </a:ext>
            </a:extLst>
          </p:cNvPr>
          <p:cNvSpPr>
            <a:spLocks noGrp="1"/>
          </p:cNvSpPr>
          <p:nvPr>
            <p:ph type="title"/>
          </p:nvPr>
        </p:nvSpPr>
        <p:spPr/>
        <p:txBody>
          <a:bodyPr/>
          <a:lstStyle/>
          <a:p>
            <a:r>
              <a:rPr lang="en-US" dirty="0"/>
              <a:t>Leadership Styles and Topics</a:t>
            </a:r>
          </a:p>
        </p:txBody>
      </p:sp>
    </p:spTree>
    <p:extLst>
      <p:ext uri="{BB962C8B-B14F-4D97-AF65-F5344CB8AC3E}">
        <p14:creationId xmlns:p14="http://schemas.microsoft.com/office/powerpoint/2010/main" val="4188905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77EF2-C265-934A-B975-3E5D4088780C}"/>
              </a:ext>
            </a:extLst>
          </p:cNvPr>
          <p:cNvSpPr>
            <a:spLocks noGrp="1"/>
          </p:cNvSpPr>
          <p:nvPr>
            <p:ph type="title"/>
          </p:nvPr>
        </p:nvSpPr>
        <p:spPr/>
        <p:txBody>
          <a:bodyPr/>
          <a:lstStyle/>
          <a:p>
            <a:r>
              <a:rPr lang="en-US" dirty="0"/>
              <a:t>Learning Outcomes: Leadership Styles and Topics</a:t>
            </a:r>
          </a:p>
        </p:txBody>
      </p:sp>
      <p:sp>
        <p:nvSpPr>
          <p:cNvPr id="4" name="Text Placeholder 3">
            <a:extLst>
              <a:ext uri="{FF2B5EF4-FFF2-40B4-BE49-F238E27FC236}">
                <a16:creationId xmlns:a16="http://schemas.microsoft.com/office/drawing/2014/main" id="{93D99F56-4DB3-D14F-AA13-0FA8FD7AE0C7}"/>
              </a:ext>
            </a:extLst>
          </p:cNvPr>
          <p:cNvSpPr>
            <a:spLocks noGrp="1"/>
          </p:cNvSpPr>
          <p:nvPr>
            <p:ph type="body" idx="1"/>
          </p:nvPr>
        </p:nvSpPr>
        <p:spPr/>
        <p:txBody>
          <a:bodyPr/>
          <a:lstStyle/>
          <a:p>
            <a:pPr marL="38100" indent="0">
              <a:buNone/>
            </a:pPr>
            <a:r>
              <a:rPr lang="en-US" sz="2400" dirty="0"/>
              <a:t>13.2: Discuss the pros and cons of leadership styles and topics</a:t>
            </a:r>
          </a:p>
          <a:p>
            <a:pPr marL="582930" lvl="1" indent="0">
              <a:buNone/>
            </a:pPr>
            <a:r>
              <a:rPr lang="en-US" sz="2000" dirty="0"/>
              <a:t>13.2.1: Identify leadership styles</a:t>
            </a:r>
          </a:p>
          <a:p>
            <a:pPr marL="582930" lvl="1" indent="0">
              <a:buNone/>
            </a:pPr>
            <a:r>
              <a:rPr lang="en-US" sz="2000" dirty="0"/>
              <a:t>13.2.2: Understanding trust as an element of successful leadership</a:t>
            </a:r>
          </a:p>
          <a:p>
            <a:pPr marL="582930" lvl="1" indent="0">
              <a:buNone/>
            </a:pPr>
            <a:r>
              <a:rPr lang="en-US" sz="2000" dirty="0"/>
              <a:t>13.2.3: Identify contemporary leadership roles</a:t>
            </a:r>
          </a:p>
          <a:p>
            <a:pPr marL="582930" lvl="1" indent="0">
              <a:buNone/>
            </a:pPr>
            <a:r>
              <a:rPr lang="en-US" sz="2000" dirty="0"/>
              <a:t>13.2.4: Discuss common issues leaders must face</a:t>
            </a:r>
          </a:p>
          <a:p>
            <a:pPr marL="582930" lvl="1" indent="0">
              <a:buNone/>
            </a:pPr>
            <a:r>
              <a:rPr lang="en-US" sz="2000" dirty="0"/>
              <a:t>13.2.5: Identify challenges to the concept of leadership</a:t>
            </a:r>
          </a:p>
        </p:txBody>
      </p:sp>
    </p:spTree>
    <p:extLst>
      <p:ext uri="{BB962C8B-B14F-4D97-AF65-F5344CB8AC3E}">
        <p14:creationId xmlns:p14="http://schemas.microsoft.com/office/powerpoint/2010/main" val="2784334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58571-6D38-4BDE-A755-8CC587AD417F}"/>
              </a:ext>
            </a:extLst>
          </p:cNvPr>
          <p:cNvSpPr>
            <a:spLocks noGrp="1"/>
          </p:cNvSpPr>
          <p:nvPr>
            <p:ph type="title"/>
          </p:nvPr>
        </p:nvSpPr>
        <p:spPr/>
        <p:txBody>
          <a:bodyPr/>
          <a:lstStyle/>
          <a:p>
            <a:r>
              <a:rPr lang="en-US" dirty="0"/>
              <a:t>Kurt Lewin and Leadership Traits</a:t>
            </a:r>
          </a:p>
        </p:txBody>
      </p:sp>
      <p:sp>
        <p:nvSpPr>
          <p:cNvPr id="3" name="Text Placeholder 2">
            <a:extLst>
              <a:ext uri="{FF2B5EF4-FFF2-40B4-BE49-F238E27FC236}">
                <a16:creationId xmlns:a16="http://schemas.microsoft.com/office/drawing/2014/main" id="{52F68AF1-0AAC-4B30-90D9-4E1B1F800254}"/>
              </a:ext>
            </a:extLst>
          </p:cNvPr>
          <p:cNvSpPr>
            <a:spLocks noGrp="1"/>
          </p:cNvSpPr>
          <p:nvPr>
            <p:ph type="body" idx="1"/>
          </p:nvPr>
        </p:nvSpPr>
        <p:spPr>
          <a:xfrm>
            <a:off x="838200" y="1825625"/>
            <a:ext cx="5392479" cy="4351338"/>
          </a:xfrm>
        </p:spPr>
        <p:txBody>
          <a:bodyPr/>
          <a:lstStyle/>
          <a:p>
            <a:r>
              <a:rPr lang="en-US" dirty="0"/>
              <a:t>Developed three distinct leadership styles after observing children completing a craft project:</a:t>
            </a:r>
          </a:p>
          <a:p>
            <a:pPr lvl="1"/>
            <a:r>
              <a:rPr lang="en-US" sz="2100" dirty="0"/>
              <a:t>Authoritarian (autocratic)</a:t>
            </a:r>
          </a:p>
          <a:p>
            <a:pPr lvl="1"/>
            <a:r>
              <a:rPr lang="en-US" sz="2100" dirty="0"/>
              <a:t>Participative (democratic)</a:t>
            </a:r>
          </a:p>
          <a:p>
            <a:pPr lvl="1"/>
            <a:r>
              <a:rPr lang="en-US" sz="2100" dirty="0"/>
              <a:t>Delegative (laissez-faire)</a:t>
            </a:r>
          </a:p>
          <a:p>
            <a:endParaRPr lang="en-US" dirty="0"/>
          </a:p>
        </p:txBody>
      </p:sp>
      <p:pic>
        <p:nvPicPr>
          <p:cNvPr id="5" name="Picture 4" descr="Children working on a project together">
            <a:extLst>
              <a:ext uri="{FF2B5EF4-FFF2-40B4-BE49-F238E27FC236}">
                <a16:creationId xmlns:a16="http://schemas.microsoft.com/office/drawing/2014/main" id="{1CBBADAD-D8BB-4D33-B00B-BDA96404E9CC}"/>
              </a:ext>
            </a:extLst>
          </p:cNvPr>
          <p:cNvPicPr>
            <a:picLocks noChangeAspect="1"/>
          </p:cNvPicPr>
          <p:nvPr/>
        </p:nvPicPr>
        <p:blipFill>
          <a:blip r:embed="rId3"/>
          <a:stretch>
            <a:fillRect/>
          </a:stretch>
        </p:blipFill>
        <p:spPr>
          <a:xfrm>
            <a:off x="6454588" y="1993326"/>
            <a:ext cx="5200206" cy="3466804"/>
          </a:xfrm>
          <a:prstGeom prst="rect">
            <a:avLst/>
          </a:prstGeom>
          <a:ln w="38100">
            <a:noFill/>
          </a:ln>
        </p:spPr>
      </p:pic>
    </p:spTree>
    <p:extLst>
      <p:ext uri="{BB962C8B-B14F-4D97-AF65-F5344CB8AC3E}">
        <p14:creationId xmlns:p14="http://schemas.microsoft.com/office/powerpoint/2010/main" val="1956742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FC10B-6D05-B14F-84D3-AEC61DF9DD00}"/>
              </a:ext>
            </a:extLst>
          </p:cNvPr>
          <p:cNvSpPr>
            <a:spLocks noGrp="1"/>
          </p:cNvSpPr>
          <p:nvPr>
            <p:ph type="title"/>
          </p:nvPr>
        </p:nvSpPr>
        <p:spPr/>
        <p:txBody>
          <a:bodyPr/>
          <a:lstStyle/>
          <a:p>
            <a:r>
              <a:rPr lang="en-US" dirty="0"/>
              <a:t>Other leadership styles</a:t>
            </a:r>
          </a:p>
        </p:txBody>
      </p:sp>
      <p:sp>
        <p:nvSpPr>
          <p:cNvPr id="3" name="Text Placeholder 2">
            <a:extLst>
              <a:ext uri="{FF2B5EF4-FFF2-40B4-BE49-F238E27FC236}">
                <a16:creationId xmlns:a16="http://schemas.microsoft.com/office/drawing/2014/main" id="{400CE9BB-615F-FC4A-B29D-D2C3C05C8049}"/>
              </a:ext>
            </a:extLst>
          </p:cNvPr>
          <p:cNvSpPr>
            <a:spLocks noGrp="1"/>
          </p:cNvSpPr>
          <p:nvPr>
            <p:ph type="body" idx="1"/>
          </p:nvPr>
        </p:nvSpPr>
        <p:spPr/>
        <p:txBody>
          <a:bodyPr/>
          <a:lstStyle/>
          <a:p>
            <a:r>
              <a:rPr lang="en-US" dirty="0"/>
              <a:t>Transactional</a:t>
            </a:r>
          </a:p>
          <a:p>
            <a:r>
              <a:rPr lang="en-US" dirty="0"/>
              <a:t>Charismatic</a:t>
            </a:r>
          </a:p>
          <a:p>
            <a:r>
              <a:rPr lang="en-US" dirty="0"/>
              <a:t>Transformational</a:t>
            </a:r>
          </a:p>
          <a:p>
            <a:r>
              <a:rPr lang="en-US" dirty="0"/>
              <a:t>Servant</a:t>
            </a:r>
          </a:p>
        </p:txBody>
      </p:sp>
    </p:spTree>
    <p:extLst>
      <p:ext uri="{BB962C8B-B14F-4D97-AF65-F5344CB8AC3E}">
        <p14:creationId xmlns:p14="http://schemas.microsoft.com/office/powerpoint/2010/main" val="439011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34000" b="-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CD40F-4047-AC4B-9D72-DCBEB8527F2E}"/>
              </a:ext>
            </a:extLst>
          </p:cNvPr>
          <p:cNvSpPr>
            <a:spLocks noGrp="1"/>
          </p:cNvSpPr>
          <p:nvPr>
            <p:ph type="title"/>
          </p:nvPr>
        </p:nvSpPr>
        <p:spPr/>
        <p:txBody>
          <a:bodyPr/>
          <a:lstStyle/>
          <a:p>
            <a:r>
              <a:rPr lang="en-US" dirty="0"/>
              <a:t>Trust in leadership</a:t>
            </a:r>
          </a:p>
        </p:txBody>
      </p:sp>
      <p:sp>
        <p:nvSpPr>
          <p:cNvPr id="3" name="Text Placeholder 2">
            <a:extLst>
              <a:ext uri="{FF2B5EF4-FFF2-40B4-BE49-F238E27FC236}">
                <a16:creationId xmlns:a16="http://schemas.microsoft.com/office/drawing/2014/main" id="{39A7AA2F-8062-DA4A-A246-BAE17DDB7B28}"/>
              </a:ext>
            </a:extLst>
          </p:cNvPr>
          <p:cNvSpPr>
            <a:spLocks noGrp="1"/>
          </p:cNvSpPr>
          <p:nvPr>
            <p:ph type="body" idx="1"/>
          </p:nvPr>
        </p:nvSpPr>
        <p:spPr>
          <a:xfrm>
            <a:off x="6911788" y="4303059"/>
            <a:ext cx="4442012" cy="1873904"/>
          </a:xfrm>
        </p:spPr>
        <p:txBody>
          <a:bodyPr/>
          <a:lstStyle/>
          <a:p>
            <a:r>
              <a:rPr lang="en-US" sz="2000" dirty="0"/>
              <a:t>Deterrence-based </a:t>
            </a:r>
          </a:p>
          <a:p>
            <a:r>
              <a:rPr lang="en-US" sz="2000" dirty="0"/>
              <a:t>Knowledge-based </a:t>
            </a:r>
          </a:p>
          <a:p>
            <a:r>
              <a:rPr lang="en-US" sz="2000" dirty="0"/>
              <a:t>Identification-base</a:t>
            </a:r>
            <a:endParaRPr lang="en-US" dirty="0"/>
          </a:p>
        </p:txBody>
      </p:sp>
    </p:spTree>
    <p:extLst>
      <p:ext uri="{BB962C8B-B14F-4D97-AF65-F5344CB8AC3E}">
        <p14:creationId xmlns:p14="http://schemas.microsoft.com/office/powerpoint/2010/main" val="1408944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25FA85-7336-B246-9164-2717BC3BF96E}"/>
              </a:ext>
            </a:extLst>
          </p:cNvPr>
          <p:cNvSpPr>
            <a:spLocks noGrp="1"/>
          </p:cNvSpPr>
          <p:nvPr>
            <p:ph type="title"/>
          </p:nvPr>
        </p:nvSpPr>
        <p:spPr/>
        <p:txBody>
          <a:bodyPr/>
          <a:lstStyle/>
          <a:p>
            <a:r>
              <a:rPr lang="en-US" dirty="0"/>
              <a:t>Module Learning Outcomes</a:t>
            </a:r>
          </a:p>
        </p:txBody>
      </p:sp>
      <p:sp>
        <p:nvSpPr>
          <p:cNvPr id="4" name="Text Placeholder 3">
            <a:extLst>
              <a:ext uri="{FF2B5EF4-FFF2-40B4-BE49-F238E27FC236}">
                <a16:creationId xmlns:a16="http://schemas.microsoft.com/office/drawing/2014/main" id="{DA67CFDE-E5A7-C84A-9B10-D2A33B362978}"/>
              </a:ext>
            </a:extLst>
          </p:cNvPr>
          <p:cNvSpPr>
            <a:spLocks noGrp="1"/>
          </p:cNvSpPr>
          <p:nvPr>
            <p:ph type="body" idx="1"/>
          </p:nvPr>
        </p:nvSpPr>
        <p:spPr/>
        <p:txBody>
          <a:bodyPr/>
          <a:lstStyle/>
          <a:p>
            <a:pPr marL="38100" indent="0">
              <a:buNone/>
            </a:pPr>
            <a:r>
              <a:rPr lang="en-US" dirty="0"/>
              <a:t>Recognize good and poor leadership and the varieties of leadership</a:t>
            </a:r>
          </a:p>
          <a:p>
            <a:pPr marL="38100" indent="0">
              <a:buNone/>
            </a:pPr>
            <a:endParaRPr lang="en-US" dirty="0"/>
          </a:p>
          <a:p>
            <a:pPr marL="932688" lvl="1" indent="-457200">
              <a:buNone/>
            </a:pPr>
            <a:r>
              <a:rPr lang="en-US" dirty="0">
                <a:hlinkClick r:id="rId2" action="ppaction://hlinksldjump"/>
              </a:rPr>
              <a:t>13.1: Describe the history of leadership as a topic inside organizational behavior</a:t>
            </a:r>
            <a:endParaRPr lang="en-US" dirty="0"/>
          </a:p>
          <a:p>
            <a:pPr marL="932688" lvl="1" indent="-457200">
              <a:buNone/>
            </a:pPr>
            <a:r>
              <a:rPr lang="en-US" dirty="0">
                <a:hlinkClick r:id="rId3" action="ppaction://hlinksldjump"/>
              </a:rPr>
              <a:t>13.2: Discuss the pros and cons of leadership styles and topics</a:t>
            </a:r>
            <a:endParaRPr lang="en-US" dirty="0"/>
          </a:p>
          <a:p>
            <a:pPr marL="932688" lvl="1" indent="-457200">
              <a:buNone/>
            </a:pPr>
            <a:r>
              <a:rPr lang="en-US" dirty="0">
                <a:hlinkClick r:id="rId4" action="ppaction://hlinksldjump"/>
              </a:rPr>
              <a:t>13.3: Describe the history, context and utility of the distinction between leadership and management</a:t>
            </a:r>
            <a:endParaRPr lang="en-US" dirty="0"/>
          </a:p>
        </p:txBody>
      </p:sp>
    </p:spTree>
    <p:extLst>
      <p:ext uri="{BB962C8B-B14F-4D97-AF65-F5344CB8AC3E}">
        <p14:creationId xmlns:p14="http://schemas.microsoft.com/office/powerpoint/2010/main" val="268294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1D7F0-46ED-4A5D-A0B7-8F8C00578125}"/>
              </a:ext>
            </a:extLst>
          </p:cNvPr>
          <p:cNvSpPr>
            <a:spLocks noGrp="1"/>
          </p:cNvSpPr>
          <p:nvPr>
            <p:ph type="title"/>
          </p:nvPr>
        </p:nvSpPr>
        <p:spPr/>
        <p:txBody>
          <a:bodyPr/>
          <a:lstStyle/>
          <a:p>
            <a:r>
              <a:rPr lang="en-US" dirty="0"/>
              <a:t>Leadership Roles</a:t>
            </a:r>
          </a:p>
        </p:txBody>
      </p:sp>
      <p:sp>
        <p:nvSpPr>
          <p:cNvPr id="3" name="Text Placeholder 2">
            <a:extLst>
              <a:ext uri="{FF2B5EF4-FFF2-40B4-BE49-F238E27FC236}">
                <a16:creationId xmlns:a16="http://schemas.microsoft.com/office/drawing/2014/main" id="{73C77F76-19E7-44E6-B891-0F0D928E0260}"/>
              </a:ext>
            </a:extLst>
          </p:cNvPr>
          <p:cNvSpPr>
            <a:spLocks noGrp="1"/>
          </p:cNvSpPr>
          <p:nvPr>
            <p:ph type="body" idx="1"/>
          </p:nvPr>
        </p:nvSpPr>
        <p:spPr/>
        <p:txBody>
          <a:bodyPr/>
          <a:lstStyle/>
          <a:p>
            <a:r>
              <a:rPr lang="en-US" dirty="0"/>
              <a:t>Providing team leadership</a:t>
            </a:r>
          </a:p>
          <a:p>
            <a:r>
              <a:rPr lang="en-US" dirty="0"/>
              <a:t>Mentoring</a:t>
            </a:r>
          </a:p>
        </p:txBody>
      </p:sp>
      <p:pic>
        <p:nvPicPr>
          <p:cNvPr id="5" name="Picture 4" descr="Two business stick figures, one has a plant as a head, the other has a watering can as a head">
            <a:extLst>
              <a:ext uri="{FF2B5EF4-FFF2-40B4-BE49-F238E27FC236}">
                <a16:creationId xmlns:a16="http://schemas.microsoft.com/office/drawing/2014/main" id="{D778897A-D58A-4A52-A5D4-1DACE16F6CE7}"/>
              </a:ext>
              <a:ext uri="{C183D7F6-B498-43B3-948B-1728B52AA6E4}">
                <adec:decorative xmlns:adec="http://schemas.microsoft.com/office/drawing/2017/decorative" val="0"/>
              </a:ext>
            </a:extLst>
          </p:cNvPr>
          <p:cNvPicPr>
            <a:picLocks noChangeAspect="1"/>
          </p:cNvPicPr>
          <p:nvPr/>
        </p:nvPicPr>
        <p:blipFill rotWithShape="1">
          <a:blip r:embed="rId3"/>
          <a:srcRect l="15353" r="22926"/>
          <a:stretch/>
        </p:blipFill>
        <p:spPr>
          <a:xfrm>
            <a:off x="6185343" y="365127"/>
            <a:ext cx="4670499" cy="6083300"/>
          </a:xfrm>
          <a:prstGeom prst="rect">
            <a:avLst/>
          </a:prstGeom>
        </p:spPr>
      </p:pic>
    </p:spTree>
    <p:extLst>
      <p:ext uri="{BB962C8B-B14F-4D97-AF65-F5344CB8AC3E}">
        <p14:creationId xmlns:p14="http://schemas.microsoft.com/office/powerpoint/2010/main" val="3544436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BA358-0D1F-4A22-9B79-94FFB359CE5C}"/>
              </a:ext>
            </a:extLst>
          </p:cNvPr>
          <p:cNvSpPr>
            <a:spLocks noGrp="1"/>
          </p:cNvSpPr>
          <p:nvPr>
            <p:ph type="title"/>
          </p:nvPr>
        </p:nvSpPr>
        <p:spPr/>
        <p:txBody>
          <a:bodyPr/>
          <a:lstStyle/>
          <a:p>
            <a:r>
              <a:rPr lang="en-US" dirty="0"/>
              <a:t>Leadership Issues</a:t>
            </a:r>
          </a:p>
        </p:txBody>
      </p:sp>
      <p:sp>
        <p:nvSpPr>
          <p:cNvPr id="3" name="Text Placeholder 2">
            <a:extLst>
              <a:ext uri="{FF2B5EF4-FFF2-40B4-BE49-F238E27FC236}">
                <a16:creationId xmlns:a16="http://schemas.microsoft.com/office/drawing/2014/main" id="{2C5F35DA-0F70-4924-8F84-CE6290F08632}"/>
              </a:ext>
            </a:extLst>
          </p:cNvPr>
          <p:cNvSpPr>
            <a:spLocks noGrp="1"/>
          </p:cNvSpPr>
          <p:nvPr>
            <p:ph type="body" idx="1"/>
          </p:nvPr>
        </p:nvSpPr>
        <p:spPr/>
        <p:txBody>
          <a:bodyPr/>
          <a:lstStyle/>
          <a:p>
            <a:r>
              <a:rPr lang="en-US" dirty="0"/>
              <a:t>Technology and changing roles</a:t>
            </a:r>
          </a:p>
          <a:p>
            <a:r>
              <a:rPr lang="en-US" dirty="0"/>
              <a:t>Industry disruption</a:t>
            </a:r>
          </a:p>
          <a:p>
            <a:r>
              <a:rPr lang="en-US" dirty="0"/>
              <a:t>Distributed workforces</a:t>
            </a:r>
          </a:p>
          <a:p>
            <a:endParaRPr lang="en-US" dirty="0"/>
          </a:p>
        </p:txBody>
      </p:sp>
      <p:pic>
        <p:nvPicPr>
          <p:cNvPr id="5" name="Picture 4" descr="Image is of a person at a computer, video conferencing with another.  &quot;Video Conference 10AM&quot; is written on a pad of paper next to the person's computer.">
            <a:extLst>
              <a:ext uri="{FF2B5EF4-FFF2-40B4-BE49-F238E27FC236}">
                <a16:creationId xmlns:a16="http://schemas.microsoft.com/office/drawing/2014/main" id="{5AA88B54-43DF-43A9-9FD7-3DF0EE8A46C0}"/>
              </a:ext>
            </a:extLst>
          </p:cNvPr>
          <p:cNvPicPr>
            <a:picLocks noChangeAspect="1"/>
          </p:cNvPicPr>
          <p:nvPr/>
        </p:nvPicPr>
        <p:blipFill>
          <a:blip r:embed="rId3"/>
          <a:stretch>
            <a:fillRect/>
          </a:stretch>
        </p:blipFill>
        <p:spPr>
          <a:xfrm>
            <a:off x="5880533" y="2017127"/>
            <a:ext cx="5599815" cy="3451761"/>
          </a:xfrm>
          <a:prstGeom prst="rect">
            <a:avLst/>
          </a:prstGeom>
          <a:ln w="12700">
            <a:noFill/>
          </a:ln>
        </p:spPr>
      </p:pic>
      <p:pic>
        <p:nvPicPr>
          <p:cNvPr id="7" name="Picture 6">
            <a:extLst>
              <a:ext uri="{FF2B5EF4-FFF2-40B4-BE49-F238E27FC236}">
                <a16:creationId xmlns:a16="http://schemas.microsoft.com/office/drawing/2014/main" id="{87031493-3567-4372-BC47-B34FDD30C67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139593" y="3820216"/>
            <a:ext cx="1414395" cy="1335140"/>
          </a:xfrm>
          <a:prstGeom prst="rect">
            <a:avLst/>
          </a:prstGeom>
        </p:spPr>
      </p:pic>
    </p:spTree>
    <p:extLst>
      <p:ext uri="{BB962C8B-B14F-4D97-AF65-F5344CB8AC3E}">
        <p14:creationId xmlns:p14="http://schemas.microsoft.com/office/powerpoint/2010/main" val="3952603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2F3D-9E3B-4510-A844-5F8CAD739BB9}"/>
              </a:ext>
            </a:extLst>
          </p:cNvPr>
          <p:cNvSpPr>
            <a:spLocks noGrp="1"/>
          </p:cNvSpPr>
          <p:nvPr>
            <p:ph type="title"/>
          </p:nvPr>
        </p:nvSpPr>
        <p:spPr/>
        <p:txBody>
          <a:bodyPr/>
          <a:lstStyle/>
          <a:p>
            <a:r>
              <a:rPr lang="en-US" dirty="0"/>
              <a:t>Challenges to leadership</a:t>
            </a:r>
          </a:p>
        </p:txBody>
      </p:sp>
      <p:pic>
        <p:nvPicPr>
          <p:cNvPr id="4" name="Picture 3" descr="Business leaders celebrating an award">
            <a:extLst>
              <a:ext uri="{FF2B5EF4-FFF2-40B4-BE49-F238E27FC236}">
                <a16:creationId xmlns:a16="http://schemas.microsoft.com/office/drawing/2014/main" id="{50AB5246-B63A-4ECD-85C5-99E34653E187}"/>
              </a:ext>
            </a:extLst>
          </p:cNvPr>
          <p:cNvPicPr>
            <a:picLocks noChangeAspect="1"/>
          </p:cNvPicPr>
          <p:nvPr/>
        </p:nvPicPr>
        <p:blipFill>
          <a:blip r:embed="rId3"/>
          <a:stretch>
            <a:fillRect/>
          </a:stretch>
        </p:blipFill>
        <p:spPr>
          <a:xfrm>
            <a:off x="1313249" y="1924493"/>
            <a:ext cx="4619718" cy="3440703"/>
          </a:xfrm>
          <a:prstGeom prst="rect">
            <a:avLst/>
          </a:prstGeom>
          <a:ln w="28575">
            <a:noFill/>
          </a:ln>
        </p:spPr>
      </p:pic>
      <p:sp>
        <p:nvSpPr>
          <p:cNvPr id="5" name="TextBox 4">
            <a:extLst>
              <a:ext uri="{FF2B5EF4-FFF2-40B4-BE49-F238E27FC236}">
                <a16:creationId xmlns:a16="http://schemas.microsoft.com/office/drawing/2014/main" id="{B3A23A7D-DC37-4A99-BB14-B5593855C4D2}"/>
              </a:ext>
            </a:extLst>
          </p:cNvPr>
          <p:cNvSpPr txBox="1"/>
          <p:nvPr/>
        </p:nvSpPr>
        <p:spPr>
          <a:xfrm>
            <a:off x="1591003" y="5443870"/>
            <a:ext cx="4064209" cy="461665"/>
          </a:xfrm>
          <a:prstGeom prst="rect">
            <a:avLst/>
          </a:prstGeom>
          <a:noFill/>
        </p:spPr>
        <p:txBody>
          <a:bodyPr wrap="square" rtlCol="0">
            <a:spAutoFit/>
          </a:bodyPr>
          <a:lstStyle/>
          <a:p>
            <a:r>
              <a:rPr lang="en-US" sz="2400" dirty="0">
                <a:latin typeface="Century Gothic" panose="020B0502020202020204" pitchFamily="34" charset="0"/>
              </a:rPr>
              <a:t>Leadership Attribution Bias</a:t>
            </a:r>
          </a:p>
        </p:txBody>
      </p:sp>
      <p:pic>
        <p:nvPicPr>
          <p:cNvPr id="8" name="Picture 7" descr="A wooden figure of a human bogged down by stones in front of him and on top of him.">
            <a:extLst>
              <a:ext uri="{FF2B5EF4-FFF2-40B4-BE49-F238E27FC236}">
                <a16:creationId xmlns:a16="http://schemas.microsoft.com/office/drawing/2014/main" id="{F8258504-1CCC-4A80-B6EB-E5951C487491}"/>
              </a:ext>
            </a:extLst>
          </p:cNvPr>
          <p:cNvPicPr>
            <a:picLocks noChangeAspect="1"/>
          </p:cNvPicPr>
          <p:nvPr/>
        </p:nvPicPr>
        <p:blipFill>
          <a:blip r:embed="rId4"/>
          <a:stretch>
            <a:fillRect/>
          </a:stretch>
        </p:blipFill>
        <p:spPr>
          <a:xfrm>
            <a:off x="6405459" y="1924493"/>
            <a:ext cx="5027510" cy="3440702"/>
          </a:xfrm>
          <a:prstGeom prst="rect">
            <a:avLst/>
          </a:prstGeom>
          <a:ln w="28575">
            <a:noFill/>
          </a:ln>
        </p:spPr>
      </p:pic>
      <p:sp>
        <p:nvSpPr>
          <p:cNvPr id="9" name="TextBox 8">
            <a:extLst>
              <a:ext uri="{FF2B5EF4-FFF2-40B4-BE49-F238E27FC236}">
                <a16:creationId xmlns:a16="http://schemas.microsoft.com/office/drawing/2014/main" id="{66AF7652-D4A6-42C3-90D0-609641949BEB}"/>
              </a:ext>
            </a:extLst>
          </p:cNvPr>
          <p:cNvSpPr txBox="1"/>
          <p:nvPr/>
        </p:nvSpPr>
        <p:spPr>
          <a:xfrm>
            <a:off x="6633214" y="5443869"/>
            <a:ext cx="4572000" cy="461665"/>
          </a:xfrm>
          <a:prstGeom prst="rect">
            <a:avLst/>
          </a:prstGeom>
          <a:noFill/>
        </p:spPr>
        <p:txBody>
          <a:bodyPr wrap="square" rtlCol="0">
            <a:spAutoFit/>
          </a:bodyPr>
          <a:lstStyle/>
          <a:p>
            <a:r>
              <a:rPr lang="en-US" sz="2400" dirty="0">
                <a:latin typeface="Century Gothic" panose="020B0502020202020204" pitchFamily="34" charset="0"/>
              </a:rPr>
              <a:t>Substitutions and Neutralizers</a:t>
            </a:r>
          </a:p>
        </p:txBody>
      </p:sp>
    </p:spTree>
    <p:extLst>
      <p:ext uri="{BB962C8B-B14F-4D97-AF65-F5344CB8AC3E}">
        <p14:creationId xmlns:p14="http://schemas.microsoft.com/office/powerpoint/2010/main" val="1360812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A7CD6-ED89-4919-A756-09806E35DC2F}"/>
              </a:ext>
            </a:extLst>
          </p:cNvPr>
          <p:cNvSpPr>
            <a:spLocks noGrp="1"/>
          </p:cNvSpPr>
          <p:nvPr>
            <p:ph type="title"/>
          </p:nvPr>
        </p:nvSpPr>
        <p:spPr/>
        <p:txBody>
          <a:bodyPr/>
          <a:lstStyle/>
          <a:p>
            <a:r>
              <a:rPr lang="en-US" dirty="0"/>
              <a:t>Practice Question 2</a:t>
            </a:r>
          </a:p>
        </p:txBody>
      </p:sp>
      <p:sp>
        <p:nvSpPr>
          <p:cNvPr id="3" name="Text Placeholder 2">
            <a:extLst>
              <a:ext uri="{FF2B5EF4-FFF2-40B4-BE49-F238E27FC236}">
                <a16:creationId xmlns:a16="http://schemas.microsoft.com/office/drawing/2014/main" id="{3A4A700A-0BCE-4AB4-BF2B-EF2257032868}"/>
              </a:ext>
            </a:extLst>
          </p:cNvPr>
          <p:cNvSpPr>
            <a:spLocks noGrp="1"/>
          </p:cNvSpPr>
          <p:nvPr>
            <p:ph type="body" idx="1"/>
          </p:nvPr>
        </p:nvSpPr>
        <p:spPr>
          <a:xfrm>
            <a:off x="838200" y="1825625"/>
            <a:ext cx="6694967" cy="4351338"/>
          </a:xfrm>
        </p:spPr>
        <p:txBody>
          <a:bodyPr/>
          <a:lstStyle/>
          <a:p>
            <a:pPr marL="38100" indent="0">
              <a:buNone/>
            </a:pPr>
            <a:r>
              <a:rPr lang="en-US" dirty="0"/>
              <a:t>Which leadership style is characterized by a set of activities that involve exchanges between leaders and followers concerning daily tasks?</a:t>
            </a:r>
          </a:p>
          <a:p>
            <a:endParaRPr lang="en-US" dirty="0"/>
          </a:p>
          <a:p>
            <a:pPr marL="495300" indent="-457200">
              <a:buSzPct val="100000"/>
              <a:buFont typeface="+mj-lt"/>
              <a:buAutoNum type="alphaUcPeriod"/>
            </a:pPr>
            <a:r>
              <a:rPr lang="en-US" dirty="0"/>
              <a:t>Charismatic</a:t>
            </a:r>
          </a:p>
          <a:p>
            <a:pPr marL="495300" indent="-457200">
              <a:buSzPct val="100000"/>
              <a:buFont typeface="+mj-lt"/>
              <a:buAutoNum type="alphaUcPeriod"/>
            </a:pPr>
            <a:r>
              <a:rPr lang="en-US" dirty="0"/>
              <a:t>Delegative</a:t>
            </a:r>
          </a:p>
          <a:p>
            <a:pPr marL="495300" indent="-457200">
              <a:buSzPct val="100000"/>
              <a:buFont typeface="+mj-lt"/>
              <a:buAutoNum type="alphaUcPeriod"/>
            </a:pPr>
            <a:r>
              <a:rPr lang="en-US" dirty="0"/>
              <a:t>Transactional</a:t>
            </a:r>
          </a:p>
          <a:p>
            <a:pPr marL="495300" indent="-457200">
              <a:buSzPct val="100000"/>
              <a:buFont typeface="+mj-lt"/>
              <a:buAutoNum type="alphaUcPeriod"/>
            </a:pPr>
            <a:r>
              <a:rPr lang="en-US" dirty="0"/>
              <a:t>Servant</a:t>
            </a:r>
          </a:p>
          <a:p>
            <a:endParaRPr lang="en-US" dirty="0"/>
          </a:p>
        </p:txBody>
      </p:sp>
      <p:pic>
        <p:nvPicPr>
          <p:cNvPr id="5" name="Picture 4" descr="A highlighter checking boxes of a task list">
            <a:extLst>
              <a:ext uri="{FF2B5EF4-FFF2-40B4-BE49-F238E27FC236}">
                <a16:creationId xmlns:a16="http://schemas.microsoft.com/office/drawing/2014/main" id="{2A78D8DE-942B-42BB-896B-8368DD190132}"/>
              </a:ext>
            </a:extLst>
          </p:cNvPr>
          <p:cNvPicPr>
            <a:picLocks noChangeAspect="1"/>
          </p:cNvPicPr>
          <p:nvPr/>
        </p:nvPicPr>
        <p:blipFill rotWithShape="1">
          <a:blip r:embed="rId3"/>
          <a:srcRect l="25039"/>
          <a:stretch/>
        </p:blipFill>
        <p:spPr>
          <a:xfrm>
            <a:off x="7426646" y="2485504"/>
            <a:ext cx="4399950" cy="3691459"/>
          </a:xfrm>
          <a:prstGeom prst="rect">
            <a:avLst/>
          </a:prstGeom>
          <a:ln w="28575">
            <a:solidFill>
              <a:schemeClr val="tx1"/>
            </a:solidFill>
          </a:ln>
        </p:spPr>
      </p:pic>
    </p:spTree>
    <p:extLst>
      <p:ext uri="{BB962C8B-B14F-4D97-AF65-F5344CB8AC3E}">
        <p14:creationId xmlns:p14="http://schemas.microsoft.com/office/powerpoint/2010/main" val="2528115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4075C-7601-427B-A45A-55EF33102DAF}"/>
              </a:ext>
            </a:extLst>
          </p:cNvPr>
          <p:cNvSpPr>
            <a:spLocks noGrp="1"/>
          </p:cNvSpPr>
          <p:nvPr>
            <p:ph type="title"/>
          </p:nvPr>
        </p:nvSpPr>
        <p:spPr/>
        <p:txBody>
          <a:bodyPr/>
          <a:lstStyle/>
          <a:p>
            <a:r>
              <a:rPr lang="en-US" dirty="0"/>
              <a:t>Practice Question 3</a:t>
            </a:r>
          </a:p>
        </p:txBody>
      </p:sp>
      <p:sp>
        <p:nvSpPr>
          <p:cNvPr id="3" name="Text Placeholder 2">
            <a:extLst>
              <a:ext uri="{FF2B5EF4-FFF2-40B4-BE49-F238E27FC236}">
                <a16:creationId xmlns:a16="http://schemas.microsoft.com/office/drawing/2014/main" id="{287CA077-D4D9-4871-8D1B-469C184E89F9}"/>
              </a:ext>
            </a:extLst>
          </p:cNvPr>
          <p:cNvSpPr>
            <a:spLocks noGrp="1"/>
          </p:cNvSpPr>
          <p:nvPr>
            <p:ph type="body" idx="1"/>
          </p:nvPr>
        </p:nvSpPr>
        <p:spPr/>
        <p:txBody>
          <a:bodyPr/>
          <a:lstStyle/>
          <a:p>
            <a:pPr>
              <a:buNone/>
            </a:pPr>
            <a:r>
              <a:rPr lang="en-US" dirty="0"/>
              <a:t>What is a characteristic of identity-based trust?</a:t>
            </a:r>
          </a:p>
          <a:p>
            <a:endParaRPr lang="en-US" dirty="0"/>
          </a:p>
          <a:p>
            <a:pPr marL="495300" indent="-457200">
              <a:buSzPct val="100000"/>
              <a:buFont typeface="+mj-lt"/>
              <a:buAutoNum type="alphaUcPeriod"/>
            </a:pPr>
            <a:r>
              <a:rPr lang="en-US" dirty="0"/>
              <a:t>The potentially harmed party must be willing to introduce harm in return if trust is violated</a:t>
            </a:r>
          </a:p>
          <a:p>
            <a:pPr marL="495300" indent="-457200">
              <a:buSzPct val="100000"/>
              <a:buFont typeface="+mj-lt"/>
              <a:buAutoNum type="alphaUcPeriod"/>
            </a:pPr>
            <a:r>
              <a:rPr lang="en-US" dirty="0"/>
              <a:t>An individual can predict behavior based on past interaction.</a:t>
            </a:r>
          </a:p>
          <a:p>
            <a:pPr marL="495300" indent="-457200">
              <a:buSzPct val="100000"/>
              <a:buFont typeface="+mj-lt"/>
              <a:buAutoNum type="alphaUcPeriod"/>
            </a:pPr>
            <a:r>
              <a:rPr lang="en-US" dirty="0"/>
              <a:t>The trust is based on an emotional connection between the two parties</a:t>
            </a:r>
          </a:p>
          <a:p>
            <a:pPr marL="495300" indent="-457200">
              <a:buSzPct val="100000"/>
              <a:buFont typeface="+mj-lt"/>
              <a:buAutoNum type="alphaUcPeriod"/>
            </a:pPr>
            <a:r>
              <a:rPr lang="en-US" dirty="0"/>
              <a:t>Trust is masked by the growth of the company</a:t>
            </a:r>
          </a:p>
          <a:p>
            <a:endParaRPr lang="en-US" dirty="0"/>
          </a:p>
        </p:txBody>
      </p:sp>
    </p:spTree>
    <p:extLst>
      <p:ext uri="{BB962C8B-B14F-4D97-AF65-F5344CB8AC3E}">
        <p14:creationId xmlns:p14="http://schemas.microsoft.com/office/powerpoint/2010/main" val="2843226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A7CCB-CF56-244B-9034-AE11AC11B77C}"/>
              </a:ext>
            </a:extLst>
          </p:cNvPr>
          <p:cNvSpPr>
            <a:spLocks noGrp="1"/>
          </p:cNvSpPr>
          <p:nvPr>
            <p:ph type="title"/>
          </p:nvPr>
        </p:nvSpPr>
        <p:spPr/>
        <p:txBody>
          <a:bodyPr/>
          <a:lstStyle/>
          <a:p>
            <a:r>
              <a:rPr lang="en-US" dirty="0"/>
              <a:t>Leadership vs Management</a:t>
            </a:r>
          </a:p>
        </p:txBody>
      </p:sp>
    </p:spTree>
    <p:extLst>
      <p:ext uri="{BB962C8B-B14F-4D97-AF65-F5344CB8AC3E}">
        <p14:creationId xmlns:p14="http://schemas.microsoft.com/office/powerpoint/2010/main" val="3177937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77EF2-C265-934A-B975-3E5D4088780C}"/>
              </a:ext>
            </a:extLst>
          </p:cNvPr>
          <p:cNvSpPr>
            <a:spLocks noGrp="1"/>
          </p:cNvSpPr>
          <p:nvPr>
            <p:ph type="title"/>
          </p:nvPr>
        </p:nvSpPr>
        <p:spPr/>
        <p:txBody>
          <a:bodyPr/>
          <a:lstStyle/>
          <a:p>
            <a:r>
              <a:rPr lang="en-US" dirty="0"/>
              <a:t>Learning Outcomes: Leadership vs Management</a:t>
            </a:r>
          </a:p>
        </p:txBody>
      </p:sp>
      <p:sp>
        <p:nvSpPr>
          <p:cNvPr id="4" name="Text Placeholder 3">
            <a:extLst>
              <a:ext uri="{FF2B5EF4-FFF2-40B4-BE49-F238E27FC236}">
                <a16:creationId xmlns:a16="http://schemas.microsoft.com/office/drawing/2014/main" id="{93D99F56-4DB3-D14F-AA13-0FA8FD7AE0C7}"/>
              </a:ext>
            </a:extLst>
          </p:cNvPr>
          <p:cNvSpPr>
            <a:spLocks noGrp="1"/>
          </p:cNvSpPr>
          <p:nvPr>
            <p:ph type="body" idx="1"/>
          </p:nvPr>
        </p:nvSpPr>
        <p:spPr/>
        <p:txBody>
          <a:bodyPr/>
          <a:lstStyle/>
          <a:p>
            <a:pPr marL="38100" indent="0">
              <a:buNone/>
            </a:pPr>
            <a:r>
              <a:rPr lang="en-US" sz="2400" dirty="0"/>
              <a:t>13.3: Describe the history, context and utility of the distinction between leadership and management 	</a:t>
            </a:r>
          </a:p>
          <a:p>
            <a:pPr marL="582930" lvl="1" indent="0">
              <a:buNone/>
            </a:pPr>
            <a:r>
              <a:rPr lang="en-US" sz="2000" dirty="0"/>
              <a:t>13.3.1: Analyze the difference between leaders and managers</a:t>
            </a:r>
          </a:p>
          <a:p>
            <a:pPr marL="582930" lvl="1" indent="0">
              <a:buNone/>
            </a:pPr>
            <a:r>
              <a:rPr lang="en-US" sz="2000" dirty="0"/>
              <a:t>13.3.2: Discuss the hybrid role of leader-managers in contemporary organizations</a:t>
            </a:r>
          </a:p>
        </p:txBody>
      </p:sp>
    </p:spTree>
    <p:extLst>
      <p:ext uri="{BB962C8B-B14F-4D97-AF65-F5344CB8AC3E}">
        <p14:creationId xmlns:p14="http://schemas.microsoft.com/office/powerpoint/2010/main" val="2537359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B930E-0627-452D-AE3A-D7CBA60C8EB5}"/>
              </a:ext>
            </a:extLst>
          </p:cNvPr>
          <p:cNvSpPr>
            <a:spLocks noGrp="1"/>
          </p:cNvSpPr>
          <p:nvPr>
            <p:ph type="title"/>
          </p:nvPr>
        </p:nvSpPr>
        <p:spPr/>
        <p:txBody>
          <a:bodyPr/>
          <a:lstStyle/>
          <a:p>
            <a:r>
              <a:rPr lang="en-US" dirty="0"/>
              <a:t>Leader vs Manager: Abraham </a:t>
            </a:r>
            <a:r>
              <a:rPr lang="en-US" dirty="0" err="1"/>
              <a:t>Zaleznik</a:t>
            </a:r>
            <a:endParaRPr lang="en-US" dirty="0"/>
          </a:p>
        </p:txBody>
      </p:sp>
      <p:sp>
        <p:nvSpPr>
          <p:cNvPr id="3" name="Text Placeholder 2">
            <a:extLst>
              <a:ext uri="{FF2B5EF4-FFF2-40B4-BE49-F238E27FC236}">
                <a16:creationId xmlns:a16="http://schemas.microsoft.com/office/drawing/2014/main" id="{DB7A40F6-77E8-4D10-8FEE-CCCAE86084AA}"/>
              </a:ext>
            </a:extLst>
          </p:cNvPr>
          <p:cNvSpPr>
            <a:spLocks noGrp="1"/>
          </p:cNvSpPr>
          <p:nvPr>
            <p:ph type="body" idx="1"/>
          </p:nvPr>
        </p:nvSpPr>
        <p:spPr>
          <a:xfrm>
            <a:off x="838200" y="1631739"/>
            <a:ext cx="4509977" cy="4351338"/>
          </a:xfrm>
        </p:spPr>
        <p:txBody>
          <a:bodyPr/>
          <a:lstStyle/>
          <a:p>
            <a:pPr marL="38100" indent="0">
              <a:buNone/>
            </a:pPr>
            <a:r>
              <a:rPr lang="en-US" sz="2800" dirty="0"/>
              <a:t>Leader</a:t>
            </a:r>
          </a:p>
          <a:p>
            <a:r>
              <a:rPr lang="en-US" dirty="0"/>
              <a:t>Inspiration</a:t>
            </a:r>
          </a:p>
          <a:p>
            <a:r>
              <a:rPr lang="en-US" dirty="0"/>
              <a:t>Vision</a:t>
            </a:r>
          </a:p>
          <a:p>
            <a:r>
              <a:rPr lang="en-US" dirty="0"/>
              <a:t>Human passion</a:t>
            </a:r>
          </a:p>
        </p:txBody>
      </p:sp>
      <p:pic>
        <p:nvPicPr>
          <p:cNvPr id="18" name="Picture 17" descr="Blue silhouette of a person">
            <a:extLst>
              <a:ext uri="{FF2B5EF4-FFF2-40B4-BE49-F238E27FC236}">
                <a16:creationId xmlns:a16="http://schemas.microsoft.com/office/drawing/2014/main" id="{E2E43125-2949-B246-8E82-3BD4440A7B11}"/>
              </a:ext>
            </a:extLst>
          </p:cNvPr>
          <p:cNvPicPr>
            <a:picLocks noChangeAspect="1"/>
          </p:cNvPicPr>
          <p:nvPr/>
        </p:nvPicPr>
        <p:blipFill>
          <a:blip r:embed="rId2">
            <a:duotone>
              <a:schemeClr val="accent3">
                <a:shade val="45000"/>
                <a:satMod val="135000"/>
              </a:schemeClr>
              <a:prstClr val="white"/>
            </a:duotone>
          </a:blip>
          <a:stretch>
            <a:fillRect/>
          </a:stretch>
        </p:blipFill>
        <p:spPr>
          <a:xfrm>
            <a:off x="838200" y="3817089"/>
            <a:ext cx="2704946" cy="3040911"/>
          </a:xfrm>
          <a:prstGeom prst="rect">
            <a:avLst/>
          </a:prstGeom>
        </p:spPr>
      </p:pic>
      <p:sp>
        <p:nvSpPr>
          <p:cNvPr id="4" name="Text Placeholder 2">
            <a:extLst>
              <a:ext uri="{FF2B5EF4-FFF2-40B4-BE49-F238E27FC236}">
                <a16:creationId xmlns:a16="http://schemas.microsoft.com/office/drawing/2014/main" id="{8703B800-F0B8-42F5-9D7C-19BF70366462}"/>
              </a:ext>
            </a:extLst>
          </p:cNvPr>
          <p:cNvSpPr txBox="1">
            <a:spLocks/>
          </p:cNvSpPr>
          <p:nvPr/>
        </p:nvSpPr>
        <p:spPr>
          <a:xfrm>
            <a:off x="8319977" y="1631739"/>
            <a:ext cx="3434317" cy="4351338"/>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342900" marR="0" lvl="0" indent="-304800" algn="l" rtl="0" eaLnBrk="1" hangingPunct="1">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entury Gothic"/>
                <a:ea typeface="Century Gothic"/>
                <a:cs typeface="Century Gothic"/>
                <a:sym typeface="Century Gothic"/>
              </a:defRPr>
            </a:lvl1pPr>
            <a:lvl2pPr marL="685800" marR="0" lvl="1" indent="-285750" algn="l" rtl="0" eaLnBrk="1" hangingPunct="1">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entury Gothic"/>
                <a:ea typeface="Century Gothic"/>
                <a:cs typeface="Century Gothic"/>
                <a:sym typeface="Century Gothic"/>
              </a:defRPr>
            </a:lvl2pPr>
            <a:lvl3pPr marL="1028700" marR="0" lvl="2" indent="-266700" algn="l" rtl="0" eaLnBrk="1" hangingPunct="1">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entury Gothic"/>
                <a:ea typeface="Century Gothic"/>
                <a:cs typeface="Century Gothic"/>
                <a:sym typeface="Century Gothic"/>
              </a:defRPr>
            </a:lvl3pPr>
            <a:lvl4pPr marL="1371600" marR="0" lvl="3" indent="-257175" algn="l" rtl="0" eaLnBrk="1" hangingPunct="1">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4pPr>
            <a:lvl5pPr marL="1714500" marR="0" lvl="4" indent="-257175" algn="l" rtl="0" eaLnBrk="1" hangingPunct="1">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5pPr>
            <a:lvl6pPr marL="2057400" marR="0" lvl="5" indent="-257175" algn="l" rtl="0" eaLnBrk="1" hangingPunct="1">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L="2400300" marR="0" lvl="6" indent="-257175" algn="l" rtl="0" eaLnBrk="1" hangingPunct="1">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L="2743200" marR="0" lvl="7" indent="-257175" algn="l" rtl="0" eaLnBrk="1" hangingPunct="1">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L="3086100" marR="0" lvl="8" indent="-257175" algn="l" rtl="0" eaLnBrk="1" hangingPunct="1">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pPr marL="38100" indent="0">
              <a:buFont typeface="Arial"/>
              <a:buNone/>
            </a:pPr>
            <a:r>
              <a:rPr lang="en-US" sz="2800" dirty="0"/>
              <a:t>Manager</a:t>
            </a:r>
          </a:p>
          <a:p>
            <a:r>
              <a:rPr lang="en-US" dirty="0"/>
              <a:t>Order</a:t>
            </a:r>
          </a:p>
          <a:p>
            <a:r>
              <a:rPr lang="en-US" dirty="0"/>
              <a:t>Control</a:t>
            </a:r>
          </a:p>
          <a:p>
            <a:r>
              <a:rPr lang="en-US" dirty="0"/>
              <a:t>Rapid solutions</a:t>
            </a:r>
          </a:p>
        </p:txBody>
      </p:sp>
      <p:pic>
        <p:nvPicPr>
          <p:cNvPr id="19" name="Picture 18" descr="Blue silhouette of a person">
            <a:extLst>
              <a:ext uri="{FF2B5EF4-FFF2-40B4-BE49-F238E27FC236}">
                <a16:creationId xmlns:a16="http://schemas.microsoft.com/office/drawing/2014/main" id="{371B797D-3CB0-D042-BB9F-5396201C9A31}"/>
              </a:ext>
            </a:extLst>
          </p:cNvPr>
          <p:cNvPicPr>
            <a:picLocks noChangeAspect="1"/>
          </p:cNvPicPr>
          <p:nvPr/>
        </p:nvPicPr>
        <p:blipFill>
          <a:blip r:embed="rId2">
            <a:duotone>
              <a:schemeClr val="accent3">
                <a:shade val="45000"/>
                <a:satMod val="135000"/>
              </a:schemeClr>
              <a:prstClr val="white"/>
            </a:duotone>
          </a:blip>
          <a:stretch>
            <a:fillRect/>
          </a:stretch>
        </p:blipFill>
        <p:spPr>
          <a:xfrm>
            <a:off x="8319977" y="3817088"/>
            <a:ext cx="2704946" cy="3040911"/>
          </a:xfrm>
          <a:prstGeom prst="rect">
            <a:avLst/>
          </a:prstGeom>
        </p:spPr>
      </p:pic>
    </p:spTree>
    <p:extLst>
      <p:ext uri="{BB962C8B-B14F-4D97-AF65-F5344CB8AC3E}">
        <p14:creationId xmlns:p14="http://schemas.microsoft.com/office/powerpoint/2010/main" val="2562279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B930E-0627-452D-AE3A-D7CBA60C8EB5}"/>
              </a:ext>
            </a:extLst>
          </p:cNvPr>
          <p:cNvSpPr>
            <a:spLocks noGrp="1"/>
          </p:cNvSpPr>
          <p:nvPr>
            <p:ph type="title"/>
          </p:nvPr>
        </p:nvSpPr>
        <p:spPr/>
        <p:txBody>
          <a:bodyPr/>
          <a:lstStyle/>
          <a:p>
            <a:r>
              <a:rPr lang="en-US" dirty="0"/>
              <a:t>Leader vs Manager: John Kotter</a:t>
            </a:r>
          </a:p>
        </p:txBody>
      </p:sp>
      <p:sp>
        <p:nvSpPr>
          <p:cNvPr id="3" name="Text Placeholder 2">
            <a:extLst>
              <a:ext uri="{FF2B5EF4-FFF2-40B4-BE49-F238E27FC236}">
                <a16:creationId xmlns:a16="http://schemas.microsoft.com/office/drawing/2014/main" id="{DB7A40F6-77E8-4D10-8FEE-CCCAE86084AA}"/>
              </a:ext>
            </a:extLst>
          </p:cNvPr>
          <p:cNvSpPr>
            <a:spLocks noGrp="1"/>
          </p:cNvSpPr>
          <p:nvPr>
            <p:ph type="body" idx="1"/>
          </p:nvPr>
        </p:nvSpPr>
        <p:spPr>
          <a:xfrm>
            <a:off x="838200" y="1631739"/>
            <a:ext cx="4509977" cy="4351338"/>
          </a:xfrm>
        </p:spPr>
        <p:txBody>
          <a:bodyPr/>
          <a:lstStyle/>
          <a:p>
            <a:pPr marL="38100" indent="0">
              <a:buNone/>
            </a:pPr>
            <a:r>
              <a:rPr lang="en-US" sz="2800" dirty="0"/>
              <a:t>Leader</a:t>
            </a:r>
          </a:p>
          <a:p>
            <a:r>
              <a:rPr lang="en-US" dirty="0"/>
              <a:t>Inspiration</a:t>
            </a:r>
          </a:p>
          <a:p>
            <a:r>
              <a:rPr lang="en-US" dirty="0"/>
              <a:t>Vision</a:t>
            </a:r>
          </a:p>
          <a:p>
            <a:r>
              <a:rPr lang="en-US" dirty="0"/>
              <a:t>Human passion</a:t>
            </a:r>
          </a:p>
        </p:txBody>
      </p:sp>
      <p:pic>
        <p:nvPicPr>
          <p:cNvPr id="18" name="Picture 17" descr="Grey silhouette of a person">
            <a:extLst>
              <a:ext uri="{FF2B5EF4-FFF2-40B4-BE49-F238E27FC236}">
                <a16:creationId xmlns:a16="http://schemas.microsoft.com/office/drawing/2014/main" id="{E2E43125-2949-B246-8E82-3BD4440A7B11}"/>
              </a:ext>
            </a:extLst>
          </p:cNvPr>
          <p:cNvPicPr>
            <a:picLocks noChangeAspect="1"/>
          </p:cNvPicPr>
          <p:nvPr/>
        </p:nvPicPr>
        <p:blipFill>
          <a:blip r:embed="rId2">
            <a:lum bright="70000" contrast="-70000"/>
          </a:blip>
          <a:stretch>
            <a:fillRect/>
          </a:stretch>
        </p:blipFill>
        <p:spPr>
          <a:xfrm>
            <a:off x="838200" y="3817089"/>
            <a:ext cx="2704946" cy="3040911"/>
          </a:xfrm>
          <a:prstGeom prst="rect">
            <a:avLst/>
          </a:prstGeom>
        </p:spPr>
      </p:pic>
      <p:sp>
        <p:nvSpPr>
          <p:cNvPr id="7" name="Text Placeholder 2">
            <a:extLst>
              <a:ext uri="{FF2B5EF4-FFF2-40B4-BE49-F238E27FC236}">
                <a16:creationId xmlns:a16="http://schemas.microsoft.com/office/drawing/2014/main" id="{30817CEE-8318-2D47-A26F-03E258F2E725}"/>
              </a:ext>
            </a:extLst>
          </p:cNvPr>
          <p:cNvSpPr txBox="1">
            <a:spLocks/>
          </p:cNvSpPr>
          <p:nvPr/>
        </p:nvSpPr>
        <p:spPr>
          <a:xfrm>
            <a:off x="3841012" y="1631739"/>
            <a:ext cx="4509976" cy="4351338"/>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342900" marR="0" lvl="0" indent="-304800" algn="l" rtl="0" eaLnBrk="1" hangingPunct="1">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entury Gothic"/>
                <a:ea typeface="Century Gothic"/>
                <a:cs typeface="Century Gothic"/>
                <a:sym typeface="Century Gothic"/>
              </a:defRPr>
            </a:lvl1pPr>
            <a:lvl2pPr marL="685800" marR="0" lvl="1" indent="-285750" algn="l" rtl="0" eaLnBrk="1" hangingPunct="1">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entury Gothic"/>
                <a:ea typeface="Century Gothic"/>
                <a:cs typeface="Century Gothic"/>
                <a:sym typeface="Century Gothic"/>
              </a:defRPr>
            </a:lvl2pPr>
            <a:lvl3pPr marL="1028700" marR="0" lvl="2" indent="-266700" algn="l" rtl="0" eaLnBrk="1" hangingPunct="1">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entury Gothic"/>
                <a:ea typeface="Century Gothic"/>
                <a:cs typeface="Century Gothic"/>
                <a:sym typeface="Century Gothic"/>
              </a:defRPr>
            </a:lvl3pPr>
            <a:lvl4pPr marL="1371600" marR="0" lvl="3" indent="-257175" algn="l" rtl="0" eaLnBrk="1" hangingPunct="1">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4pPr>
            <a:lvl5pPr marL="1714500" marR="0" lvl="4" indent="-257175" algn="l" rtl="0" eaLnBrk="1" hangingPunct="1">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5pPr>
            <a:lvl6pPr marL="2057400" marR="0" lvl="5" indent="-257175" algn="l" rtl="0" eaLnBrk="1" hangingPunct="1">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L="2400300" marR="0" lvl="6" indent="-257175" algn="l" rtl="0" eaLnBrk="1" hangingPunct="1">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L="2743200" marR="0" lvl="7" indent="-257175" algn="l" rtl="0" eaLnBrk="1" hangingPunct="1">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L="3086100" marR="0" lvl="8" indent="-257175" algn="l" rtl="0" eaLnBrk="1" hangingPunct="1">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pPr marL="38100" indent="0">
              <a:buClrTx/>
              <a:buNone/>
            </a:pPr>
            <a:r>
              <a:rPr lang="en-US" sz="2800" dirty="0">
                <a:solidFill>
                  <a:schemeClr val="tx1"/>
                </a:solidFill>
              </a:rPr>
              <a:t>Leader/Manager</a:t>
            </a:r>
          </a:p>
          <a:p>
            <a:pPr>
              <a:buClrTx/>
              <a:buFont typeface="Arial" panose="020B0604020202020204" pitchFamily="34" charset="0"/>
              <a:buChar char="•"/>
            </a:pPr>
            <a:r>
              <a:rPr lang="en-US" dirty="0">
                <a:solidFill>
                  <a:schemeClr val="tx1"/>
                </a:solidFill>
              </a:rPr>
              <a:t>Leadership focused on change</a:t>
            </a:r>
          </a:p>
          <a:p>
            <a:pPr>
              <a:buClrTx/>
              <a:buFont typeface="Arial" panose="020B0604020202020204" pitchFamily="34" charset="0"/>
              <a:buChar char="•"/>
            </a:pPr>
            <a:r>
              <a:rPr lang="en-US" dirty="0">
                <a:solidFill>
                  <a:schemeClr val="tx1"/>
                </a:solidFill>
              </a:rPr>
              <a:t>Management focused on complexity</a:t>
            </a:r>
          </a:p>
          <a:p>
            <a:pPr>
              <a:buClrTx/>
              <a:buFont typeface="Arial" panose="020B0604020202020204" pitchFamily="34" charset="0"/>
              <a:buChar char="•"/>
            </a:pPr>
            <a:r>
              <a:rPr lang="en-US" dirty="0">
                <a:solidFill>
                  <a:schemeClr val="tx1"/>
                </a:solidFill>
              </a:rPr>
              <a:t>Not necessarily two separate people</a:t>
            </a:r>
          </a:p>
          <a:p>
            <a:pPr>
              <a:buClrTx/>
              <a:buFont typeface="Arial" panose="020B0604020202020204" pitchFamily="34" charset="0"/>
              <a:buChar char="•"/>
            </a:pPr>
            <a:endParaRPr lang="en-US" dirty="0">
              <a:solidFill>
                <a:schemeClr val="tx1"/>
              </a:solidFill>
            </a:endParaRPr>
          </a:p>
        </p:txBody>
      </p:sp>
      <p:pic>
        <p:nvPicPr>
          <p:cNvPr id="8" name="Picture 7" descr="Blue silhouette of a person">
            <a:extLst>
              <a:ext uri="{FF2B5EF4-FFF2-40B4-BE49-F238E27FC236}">
                <a16:creationId xmlns:a16="http://schemas.microsoft.com/office/drawing/2014/main" id="{5A0157D2-79F3-0B47-A402-0C6D21F314F7}"/>
              </a:ext>
            </a:extLst>
          </p:cNvPr>
          <p:cNvPicPr>
            <a:picLocks noChangeAspect="1"/>
          </p:cNvPicPr>
          <p:nvPr/>
        </p:nvPicPr>
        <p:blipFill>
          <a:blip r:embed="rId2">
            <a:duotone>
              <a:schemeClr val="accent3">
                <a:shade val="45000"/>
                <a:satMod val="135000"/>
              </a:schemeClr>
              <a:prstClr val="white"/>
            </a:duotone>
          </a:blip>
          <a:stretch>
            <a:fillRect/>
          </a:stretch>
        </p:blipFill>
        <p:spPr>
          <a:xfrm>
            <a:off x="4728022" y="3817087"/>
            <a:ext cx="2704946" cy="3040911"/>
          </a:xfrm>
          <a:prstGeom prst="rect">
            <a:avLst/>
          </a:prstGeom>
        </p:spPr>
      </p:pic>
      <p:sp>
        <p:nvSpPr>
          <p:cNvPr id="4" name="Text Placeholder 2">
            <a:extLst>
              <a:ext uri="{FF2B5EF4-FFF2-40B4-BE49-F238E27FC236}">
                <a16:creationId xmlns:a16="http://schemas.microsoft.com/office/drawing/2014/main" id="{8703B800-F0B8-42F5-9D7C-19BF70366462}"/>
              </a:ext>
            </a:extLst>
          </p:cNvPr>
          <p:cNvSpPr txBox="1">
            <a:spLocks/>
          </p:cNvSpPr>
          <p:nvPr/>
        </p:nvSpPr>
        <p:spPr>
          <a:xfrm>
            <a:off x="8319977" y="1631739"/>
            <a:ext cx="3434317" cy="4351338"/>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342900" marR="0" lvl="0" indent="-304800" algn="l" rtl="0" eaLnBrk="1" hangingPunct="1">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entury Gothic"/>
                <a:ea typeface="Century Gothic"/>
                <a:cs typeface="Century Gothic"/>
                <a:sym typeface="Century Gothic"/>
              </a:defRPr>
            </a:lvl1pPr>
            <a:lvl2pPr marL="685800" marR="0" lvl="1" indent="-285750" algn="l" rtl="0" eaLnBrk="1" hangingPunct="1">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entury Gothic"/>
                <a:ea typeface="Century Gothic"/>
                <a:cs typeface="Century Gothic"/>
                <a:sym typeface="Century Gothic"/>
              </a:defRPr>
            </a:lvl2pPr>
            <a:lvl3pPr marL="1028700" marR="0" lvl="2" indent="-266700" algn="l" rtl="0" eaLnBrk="1" hangingPunct="1">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entury Gothic"/>
                <a:ea typeface="Century Gothic"/>
                <a:cs typeface="Century Gothic"/>
                <a:sym typeface="Century Gothic"/>
              </a:defRPr>
            </a:lvl3pPr>
            <a:lvl4pPr marL="1371600" marR="0" lvl="3" indent="-257175" algn="l" rtl="0" eaLnBrk="1" hangingPunct="1">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4pPr>
            <a:lvl5pPr marL="1714500" marR="0" lvl="4" indent="-257175" algn="l" rtl="0" eaLnBrk="1" hangingPunct="1">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5pPr>
            <a:lvl6pPr marL="2057400" marR="0" lvl="5" indent="-257175" algn="l" rtl="0" eaLnBrk="1" hangingPunct="1">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L="2400300" marR="0" lvl="6" indent="-257175" algn="l" rtl="0" eaLnBrk="1" hangingPunct="1">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L="2743200" marR="0" lvl="7" indent="-257175" algn="l" rtl="0" eaLnBrk="1" hangingPunct="1">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L="3086100" marR="0" lvl="8" indent="-257175" algn="l" rtl="0" eaLnBrk="1" hangingPunct="1">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pPr marL="38100" indent="0">
              <a:buFont typeface="Arial"/>
              <a:buNone/>
            </a:pPr>
            <a:r>
              <a:rPr lang="en-US" sz="2800" dirty="0"/>
              <a:t>Manager</a:t>
            </a:r>
          </a:p>
          <a:p>
            <a:r>
              <a:rPr lang="en-US" dirty="0"/>
              <a:t>Order</a:t>
            </a:r>
          </a:p>
          <a:p>
            <a:r>
              <a:rPr lang="en-US" dirty="0"/>
              <a:t>Control</a:t>
            </a:r>
          </a:p>
          <a:p>
            <a:r>
              <a:rPr lang="en-US" dirty="0"/>
              <a:t>Rapid solutions</a:t>
            </a:r>
          </a:p>
        </p:txBody>
      </p:sp>
      <p:pic>
        <p:nvPicPr>
          <p:cNvPr id="19" name="Picture 18" descr="Grey silhouette of a person">
            <a:extLst>
              <a:ext uri="{FF2B5EF4-FFF2-40B4-BE49-F238E27FC236}">
                <a16:creationId xmlns:a16="http://schemas.microsoft.com/office/drawing/2014/main" id="{371B797D-3CB0-D042-BB9F-5396201C9A31}"/>
              </a:ext>
            </a:extLst>
          </p:cNvPr>
          <p:cNvPicPr>
            <a:picLocks noChangeAspect="1"/>
          </p:cNvPicPr>
          <p:nvPr/>
        </p:nvPicPr>
        <p:blipFill>
          <a:blip r:embed="rId2">
            <a:lum bright="70000" contrast="-70000"/>
          </a:blip>
          <a:stretch>
            <a:fillRect/>
          </a:stretch>
        </p:blipFill>
        <p:spPr>
          <a:xfrm>
            <a:off x="8319977" y="3817088"/>
            <a:ext cx="2704946" cy="3040911"/>
          </a:xfrm>
          <a:prstGeom prst="rect">
            <a:avLst/>
          </a:prstGeom>
        </p:spPr>
      </p:pic>
    </p:spTree>
    <p:extLst>
      <p:ext uri="{BB962C8B-B14F-4D97-AF65-F5344CB8AC3E}">
        <p14:creationId xmlns:p14="http://schemas.microsoft.com/office/powerpoint/2010/main" val="904777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15A3E-0949-4547-B4C5-AE38FAAFE35B}"/>
              </a:ext>
            </a:extLst>
          </p:cNvPr>
          <p:cNvSpPr>
            <a:spLocks noGrp="1"/>
          </p:cNvSpPr>
          <p:nvPr>
            <p:ph type="title"/>
          </p:nvPr>
        </p:nvSpPr>
        <p:spPr/>
        <p:txBody>
          <a:bodyPr/>
          <a:lstStyle/>
          <a:p>
            <a:r>
              <a:rPr lang="en-US" dirty="0"/>
              <a:t>Roles of leaders and managers</a:t>
            </a:r>
          </a:p>
        </p:txBody>
      </p:sp>
      <p:sp>
        <p:nvSpPr>
          <p:cNvPr id="3" name="Text Placeholder 2">
            <a:extLst>
              <a:ext uri="{FF2B5EF4-FFF2-40B4-BE49-F238E27FC236}">
                <a16:creationId xmlns:a16="http://schemas.microsoft.com/office/drawing/2014/main" id="{19ED6794-CBF0-438F-AB7B-9E21230C1765}"/>
              </a:ext>
            </a:extLst>
          </p:cNvPr>
          <p:cNvSpPr>
            <a:spLocks noGrp="1"/>
          </p:cNvSpPr>
          <p:nvPr>
            <p:ph type="body" idx="1"/>
          </p:nvPr>
        </p:nvSpPr>
        <p:spPr/>
        <p:txBody>
          <a:bodyPr/>
          <a:lstStyle/>
          <a:p>
            <a:r>
              <a:rPr lang="en-US" dirty="0"/>
              <a:t>Create momentum around your vision and the company’s vision</a:t>
            </a:r>
          </a:p>
          <a:p>
            <a:r>
              <a:rPr lang="en-US" dirty="0"/>
              <a:t>Set examples and explain your reasoning to earn employee respect</a:t>
            </a:r>
          </a:p>
          <a:p>
            <a:r>
              <a:rPr lang="en-US" dirty="0"/>
              <a:t>Accomplish goals</a:t>
            </a:r>
          </a:p>
          <a:p>
            <a:r>
              <a:rPr lang="en-US" dirty="0"/>
              <a:t>Innovate new solutions</a:t>
            </a:r>
          </a:p>
          <a:p>
            <a:endParaRPr lang="en-US" dirty="0"/>
          </a:p>
        </p:txBody>
      </p:sp>
      <p:pic>
        <p:nvPicPr>
          <p:cNvPr id="10" name="Picture 9" descr="Blue silhouette of a person">
            <a:extLst>
              <a:ext uri="{FF2B5EF4-FFF2-40B4-BE49-F238E27FC236}">
                <a16:creationId xmlns:a16="http://schemas.microsoft.com/office/drawing/2014/main" id="{CB8223DA-BEA7-2542-B342-9A500B7C6661}"/>
              </a:ext>
            </a:extLst>
          </p:cNvPr>
          <p:cNvPicPr>
            <a:picLocks noChangeAspect="1"/>
          </p:cNvPicPr>
          <p:nvPr/>
        </p:nvPicPr>
        <p:blipFill>
          <a:blip r:embed="rId2">
            <a:duotone>
              <a:schemeClr val="accent3">
                <a:shade val="45000"/>
                <a:satMod val="135000"/>
              </a:schemeClr>
              <a:prstClr val="white"/>
            </a:duotone>
          </a:blip>
          <a:stretch>
            <a:fillRect/>
          </a:stretch>
        </p:blipFill>
        <p:spPr>
          <a:xfrm>
            <a:off x="838200" y="3817089"/>
            <a:ext cx="2704946" cy="3040911"/>
          </a:xfrm>
          <a:prstGeom prst="rect">
            <a:avLst/>
          </a:prstGeom>
        </p:spPr>
      </p:pic>
      <p:pic>
        <p:nvPicPr>
          <p:cNvPr id="11" name="Picture 10" descr="Blue silhouette of a person">
            <a:extLst>
              <a:ext uri="{FF2B5EF4-FFF2-40B4-BE49-F238E27FC236}">
                <a16:creationId xmlns:a16="http://schemas.microsoft.com/office/drawing/2014/main" id="{F01D6B0D-3ABF-CE45-8E08-9528537EF98E}"/>
              </a:ext>
            </a:extLst>
          </p:cNvPr>
          <p:cNvPicPr>
            <a:picLocks noChangeAspect="1"/>
          </p:cNvPicPr>
          <p:nvPr/>
        </p:nvPicPr>
        <p:blipFill>
          <a:blip r:embed="rId2">
            <a:duotone>
              <a:schemeClr val="accent3">
                <a:shade val="45000"/>
                <a:satMod val="135000"/>
              </a:schemeClr>
              <a:prstClr val="white"/>
            </a:duotone>
          </a:blip>
          <a:stretch>
            <a:fillRect/>
          </a:stretch>
        </p:blipFill>
        <p:spPr>
          <a:xfrm>
            <a:off x="4965404" y="3817089"/>
            <a:ext cx="2704946" cy="3040911"/>
          </a:xfrm>
          <a:prstGeom prst="rect">
            <a:avLst/>
          </a:prstGeom>
        </p:spPr>
      </p:pic>
      <p:pic>
        <p:nvPicPr>
          <p:cNvPr id="7" name="Picture 6" descr="Blue silhouette of a person">
            <a:extLst>
              <a:ext uri="{FF2B5EF4-FFF2-40B4-BE49-F238E27FC236}">
                <a16:creationId xmlns:a16="http://schemas.microsoft.com/office/drawing/2014/main" id="{8293FD63-44A8-D740-BFE3-D5D903132685}"/>
              </a:ext>
            </a:extLst>
          </p:cNvPr>
          <p:cNvPicPr>
            <a:picLocks noChangeAspect="1"/>
          </p:cNvPicPr>
          <p:nvPr/>
        </p:nvPicPr>
        <p:blipFill>
          <a:blip r:embed="rId2">
            <a:duotone>
              <a:schemeClr val="accent3">
                <a:shade val="45000"/>
                <a:satMod val="135000"/>
              </a:schemeClr>
              <a:prstClr val="white"/>
            </a:duotone>
          </a:blip>
          <a:stretch>
            <a:fillRect/>
          </a:stretch>
        </p:blipFill>
        <p:spPr>
          <a:xfrm>
            <a:off x="9092609" y="3817088"/>
            <a:ext cx="2704946" cy="3040911"/>
          </a:xfrm>
          <a:prstGeom prst="rect">
            <a:avLst/>
          </a:prstGeom>
        </p:spPr>
      </p:pic>
    </p:spTree>
    <p:extLst>
      <p:ext uri="{BB962C8B-B14F-4D97-AF65-F5344CB8AC3E}">
        <p14:creationId xmlns:p14="http://schemas.microsoft.com/office/powerpoint/2010/main" val="4120609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A7CCB-CF56-244B-9034-AE11AC11B77C}"/>
              </a:ext>
            </a:extLst>
          </p:cNvPr>
          <p:cNvSpPr>
            <a:spLocks noGrp="1"/>
          </p:cNvSpPr>
          <p:nvPr>
            <p:ph type="title"/>
          </p:nvPr>
        </p:nvSpPr>
        <p:spPr/>
        <p:txBody>
          <a:bodyPr/>
          <a:lstStyle/>
          <a:p>
            <a:r>
              <a:rPr lang="en-US" dirty="0"/>
              <a:t>The History of Leadership Theories</a:t>
            </a:r>
          </a:p>
        </p:txBody>
      </p:sp>
    </p:spTree>
    <p:extLst>
      <p:ext uri="{BB962C8B-B14F-4D97-AF65-F5344CB8AC3E}">
        <p14:creationId xmlns:p14="http://schemas.microsoft.com/office/powerpoint/2010/main" val="3177937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F2B6C-D71F-476C-A7AC-1A43BC331453}"/>
              </a:ext>
            </a:extLst>
          </p:cNvPr>
          <p:cNvSpPr>
            <a:spLocks noGrp="1"/>
          </p:cNvSpPr>
          <p:nvPr>
            <p:ph type="title"/>
          </p:nvPr>
        </p:nvSpPr>
        <p:spPr/>
        <p:txBody>
          <a:bodyPr/>
          <a:lstStyle/>
          <a:p>
            <a:r>
              <a:rPr lang="en-US" dirty="0"/>
              <a:t>Practice Question 4</a:t>
            </a:r>
          </a:p>
        </p:txBody>
      </p:sp>
      <p:sp>
        <p:nvSpPr>
          <p:cNvPr id="3" name="Text Placeholder 2">
            <a:extLst>
              <a:ext uri="{FF2B5EF4-FFF2-40B4-BE49-F238E27FC236}">
                <a16:creationId xmlns:a16="http://schemas.microsoft.com/office/drawing/2014/main" id="{1ED17375-3465-4166-B8C6-C01A8E19AD12}"/>
              </a:ext>
            </a:extLst>
          </p:cNvPr>
          <p:cNvSpPr>
            <a:spLocks noGrp="1"/>
          </p:cNvSpPr>
          <p:nvPr>
            <p:ph type="body" idx="1"/>
          </p:nvPr>
        </p:nvSpPr>
        <p:spPr/>
        <p:txBody>
          <a:bodyPr/>
          <a:lstStyle/>
          <a:p>
            <a:pPr marL="38100" indent="0">
              <a:buNone/>
            </a:pPr>
            <a:r>
              <a:rPr lang="en-US" dirty="0"/>
              <a:t>Establishing a vision for teams, encouraging leaders of sub-departments, and innovating changes are all the duties of:</a:t>
            </a:r>
          </a:p>
          <a:p>
            <a:endParaRPr lang="en-US" dirty="0"/>
          </a:p>
          <a:p>
            <a:pPr marL="495300" indent="-457200">
              <a:buSzPct val="100000"/>
              <a:buFont typeface="+mj-lt"/>
              <a:buAutoNum type="alphaUcPeriod"/>
            </a:pPr>
            <a:r>
              <a:rPr lang="en-US" dirty="0"/>
              <a:t>the leader of the company</a:t>
            </a:r>
          </a:p>
          <a:p>
            <a:pPr marL="495300" indent="-457200">
              <a:buSzPct val="100000"/>
              <a:buFont typeface="+mj-lt"/>
              <a:buAutoNum type="alphaUcPeriod"/>
            </a:pPr>
            <a:r>
              <a:rPr lang="en-US" dirty="0"/>
              <a:t>the manager of the department</a:t>
            </a:r>
          </a:p>
          <a:p>
            <a:pPr marL="495300" indent="-457200">
              <a:buSzPct val="100000"/>
              <a:buFont typeface="+mj-lt"/>
              <a:buAutoNum type="alphaUcPeriod"/>
            </a:pPr>
            <a:r>
              <a:rPr lang="en-US" dirty="0"/>
              <a:t>the leader/manager hybrid</a:t>
            </a:r>
          </a:p>
          <a:p>
            <a:pPr marL="495300" indent="-457200">
              <a:buSzPct val="100000"/>
              <a:buFont typeface="+mj-lt"/>
              <a:buAutoNum type="alphaUcPeriod"/>
            </a:pPr>
            <a:r>
              <a:rPr lang="en-US" dirty="0"/>
              <a:t>all the employees of the company</a:t>
            </a:r>
          </a:p>
          <a:p>
            <a:endParaRPr lang="en-US" dirty="0"/>
          </a:p>
        </p:txBody>
      </p:sp>
    </p:spTree>
    <p:extLst>
      <p:ext uri="{BB962C8B-B14F-4D97-AF65-F5344CB8AC3E}">
        <p14:creationId xmlns:p14="http://schemas.microsoft.com/office/powerpoint/2010/main" val="3916476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descr="Quick Review"/>
          <p:cNvSpPr txBox="1">
            <a:spLocks noGrp="1"/>
          </p:cNvSpPr>
          <p:nvPr>
            <p:ph type="title"/>
          </p:nvPr>
        </p:nvSpPr>
        <p:spPr/>
        <p:txBody>
          <a:bodyPr/>
          <a:lstStyle/>
          <a:p>
            <a:pPr lvl="0"/>
            <a:r>
              <a:rPr lang="en-US" dirty="0">
                <a:sym typeface="Gill Sans"/>
              </a:rPr>
              <a:t>Quick Review</a:t>
            </a:r>
          </a:p>
        </p:txBody>
      </p:sp>
      <p:sp>
        <p:nvSpPr>
          <p:cNvPr id="2" name="Text Placeholder 1">
            <a:extLst>
              <a:ext uri="{FF2B5EF4-FFF2-40B4-BE49-F238E27FC236}">
                <a16:creationId xmlns:a16="http://schemas.microsoft.com/office/drawing/2014/main" id="{E4293A43-4EB7-4397-91FC-CE3777C71F46}"/>
              </a:ext>
            </a:extLst>
          </p:cNvPr>
          <p:cNvSpPr>
            <a:spLocks noGrp="1"/>
          </p:cNvSpPr>
          <p:nvPr>
            <p:ph type="body" idx="1"/>
          </p:nvPr>
        </p:nvSpPr>
        <p:spPr/>
        <p:txBody>
          <a:bodyPr/>
          <a:lstStyle/>
          <a:p>
            <a:pPr lvl="0"/>
            <a:r>
              <a:rPr lang="en-US" dirty="0">
                <a:sym typeface="Gill Sans"/>
              </a:rPr>
              <a:t>Many theories of leadership have developed over the years</a:t>
            </a:r>
          </a:p>
          <a:p>
            <a:pPr lvl="1"/>
            <a:r>
              <a:rPr lang="en-US" dirty="0">
                <a:sym typeface="Gill Sans"/>
              </a:rPr>
              <a:t>Trait theories</a:t>
            </a:r>
          </a:p>
          <a:p>
            <a:pPr lvl="1"/>
            <a:r>
              <a:rPr lang="en-US" dirty="0">
                <a:sym typeface="Gill Sans"/>
              </a:rPr>
              <a:t>Behavioral theories</a:t>
            </a:r>
          </a:p>
          <a:p>
            <a:pPr lvl="1"/>
            <a:r>
              <a:rPr lang="en-US" dirty="0">
                <a:sym typeface="Gill Sans"/>
              </a:rPr>
              <a:t>Contingency theories</a:t>
            </a:r>
          </a:p>
          <a:p>
            <a:pPr lvl="1"/>
            <a:r>
              <a:rPr lang="en-US" dirty="0">
                <a:sym typeface="Gill Sans"/>
              </a:rPr>
              <a:t>…but probably not divinely chosen!</a:t>
            </a:r>
          </a:p>
          <a:p>
            <a:r>
              <a:rPr lang="en-US" dirty="0">
                <a:sym typeface="Gill Sans"/>
              </a:rPr>
              <a:t>Every leader has a style, whether it’s charismatic or authoritarian</a:t>
            </a:r>
          </a:p>
          <a:p>
            <a:r>
              <a:rPr lang="en-US" dirty="0">
                <a:sym typeface="Gill Sans"/>
              </a:rPr>
              <a:t>Trust is intrinsic in leadership</a:t>
            </a:r>
          </a:p>
          <a:p>
            <a:r>
              <a:rPr lang="en-US" dirty="0">
                <a:sym typeface="Gill Sans"/>
              </a:rPr>
              <a:t>Leaders must overcome obstacles like adjusting to new technology or managing dispersed workforces</a:t>
            </a:r>
          </a:p>
          <a:p>
            <a:r>
              <a:rPr lang="en-US" dirty="0">
                <a:sym typeface="Gill Sans"/>
              </a:rPr>
              <a:t>There are some schools of thought that suggest leaders aren’t needed</a:t>
            </a:r>
          </a:p>
          <a:p>
            <a:r>
              <a:rPr lang="en-US" dirty="0">
                <a:sym typeface="Gill Sans"/>
              </a:rPr>
              <a:t>There is a difference between a leader and manager, and today’s business climate tends to demand a leader/manager hybrid.</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77EF2-C265-934A-B975-3E5D4088780C}"/>
              </a:ext>
            </a:extLst>
          </p:cNvPr>
          <p:cNvSpPr>
            <a:spLocks noGrp="1"/>
          </p:cNvSpPr>
          <p:nvPr>
            <p:ph type="title"/>
          </p:nvPr>
        </p:nvSpPr>
        <p:spPr/>
        <p:txBody>
          <a:bodyPr/>
          <a:lstStyle/>
          <a:p>
            <a:r>
              <a:rPr lang="en-US" dirty="0"/>
              <a:t>Learning Outcomes: The History of Leadership Theories</a:t>
            </a:r>
          </a:p>
        </p:txBody>
      </p:sp>
      <p:sp>
        <p:nvSpPr>
          <p:cNvPr id="4" name="Text Placeholder 3">
            <a:extLst>
              <a:ext uri="{FF2B5EF4-FFF2-40B4-BE49-F238E27FC236}">
                <a16:creationId xmlns:a16="http://schemas.microsoft.com/office/drawing/2014/main" id="{93D99F56-4DB3-D14F-AA13-0FA8FD7AE0C7}"/>
              </a:ext>
            </a:extLst>
          </p:cNvPr>
          <p:cNvSpPr>
            <a:spLocks noGrp="1"/>
          </p:cNvSpPr>
          <p:nvPr>
            <p:ph type="body" idx="1"/>
          </p:nvPr>
        </p:nvSpPr>
        <p:spPr/>
        <p:txBody>
          <a:bodyPr/>
          <a:lstStyle/>
          <a:p>
            <a:pPr marL="38100" indent="0">
              <a:buNone/>
            </a:pPr>
            <a:r>
              <a:rPr lang="en-US" sz="2400" dirty="0"/>
              <a:t>13.1: Describe the history of leadership as a topic inside organizational behavior 	</a:t>
            </a:r>
          </a:p>
          <a:p>
            <a:pPr marL="582930" lvl="1" indent="0">
              <a:buNone/>
            </a:pPr>
            <a:r>
              <a:rPr lang="en-US" sz="2000" dirty="0"/>
              <a:t>13.1.1: Discuss our understanding of leadership from the historical perspective</a:t>
            </a:r>
          </a:p>
          <a:p>
            <a:pPr marL="582930" lvl="1" indent="0">
              <a:buNone/>
            </a:pPr>
            <a:r>
              <a:rPr lang="en-US" sz="2000" dirty="0"/>
              <a:t>13.1.2: Describe the early trait approach</a:t>
            </a:r>
          </a:p>
          <a:p>
            <a:pPr marL="582930" lvl="1" indent="0">
              <a:buNone/>
            </a:pPr>
            <a:r>
              <a:rPr lang="en-US" sz="2000" dirty="0"/>
              <a:t>13.1.3: Describe the behavioral approach</a:t>
            </a:r>
          </a:p>
          <a:p>
            <a:pPr marL="582930" lvl="1" indent="0">
              <a:buNone/>
            </a:pPr>
            <a:r>
              <a:rPr lang="en-US" sz="2000" dirty="0"/>
              <a:t>13.1.4: Describe the contingency approach and its variations</a:t>
            </a:r>
          </a:p>
        </p:txBody>
      </p:sp>
    </p:spTree>
    <p:extLst>
      <p:ext uri="{BB962C8B-B14F-4D97-AF65-F5344CB8AC3E}">
        <p14:creationId xmlns:p14="http://schemas.microsoft.com/office/powerpoint/2010/main" val="2888503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CC150-E248-4BCD-8191-5D39FB8E2C30}"/>
              </a:ext>
            </a:extLst>
          </p:cNvPr>
          <p:cNvSpPr>
            <a:spLocks noGrp="1"/>
          </p:cNvSpPr>
          <p:nvPr>
            <p:ph type="title"/>
          </p:nvPr>
        </p:nvSpPr>
        <p:spPr/>
        <p:txBody>
          <a:bodyPr/>
          <a:lstStyle/>
          <a:p>
            <a:r>
              <a:rPr lang="en-US" dirty="0"/>
              <a:t>Leadership is…</a:t>
            </a:r>
          </a:p>
        </p:txBody>
      </p:sp>
      <p:sp>
        <p:nvSpPr>
          <p:cNvPr id="3" name="Text Placeholder 2">
            <a:extLst>
              <a:ext uri="{FF2B5EF4-FFF2-40B4-BE49-F238E27FC236}">
                <a16:creationId xmlns:a16="http://schemas.microsoft.com/office/drawing/2014/main" id="{B78CCB2A-052B-4CE0-AD66-15FB2D86F375}"/>
              </a:ext>
            </a:extLst>
          </p:cNvPr>
          <p:cNvSpPr>
            <a:spLocks noGrp="1"/>
          </p:cNvSpPr>
          <p:nvPr>
            <p:ph type="body" idx="1"/>
          </p:nvPr>
        </p:nvSpPr>
        <p:spPr/>
        <p:txBody>
          <a:bodyPr/>
          <a:lstStyle/>
          <a:p>
            <a:r>
              <a:rPr lang="en-US" dirty="0"/>
              <a:t>a group phenomenon</a:t>
            </a:r>
          </a:p>
          <a:p>
            <a:r>
              <a:rPr lang="en-US" dirty="0"/>
              <a:t>using influence</a:t>
            </a:r>
          </a:p>
          <a:p>
            <a:r>
              <a:rPr lang="en-US" dirty="0"/>
              <a:t>goal directed</a:t>
            </a:r>
          </a:p>
          <a:p>
            <a:r>
              <a:rPr lang="en-US" dirty="0"/>
              <a:t>assumes hierarchy</a:t>
            </a:r>
          </a:p>
        </p:txBody>
      </p:sp>
      <p:pic>
        <p:nvPicPr>
          <p:cNvPr id="5" name="Picture 4">
            <a:extLst>
              <a:ext uri="{FF2B5EF4-FFF2-40B4-BE49-F238E27FC236}">
                <a16:creationId xmlns:a16="http://schemas.microsoft.com/office/drawing/2014/main" id="{90605A61-96ED-4CAD-8219-2BDF14C0C54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330457" y="50505"/>
            <a:ext cx="6756990" cy="6756990"/>
          </a:xfrm>
          <a:prstGeom prst="rect">
            <a:avLst/>
          </a:prstGeom>
        </p:spPr>
      </p:pic>
    </p:spTree>
    <p:extLst>
      <p:ext uri="{BB962C8B-B14F-4D97-AF65-F5344CB8AC3E}">
        <p14:creationId xmlns:p14="http://schemas.microsoft.com/office/powerpoint/2010/main" val="3180823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4EE24-2C40-4760-9003-84ECEB2010CD}"/>
              </a:ext>
            </a:extLst>
          </p:cNvPr>
          <p:cNvSpPr>
            <a:spLocks noGrp="1"/>
          </p:cNvSpPr>
          <p:nvPr>
            <p:ph type="title"/>
          </p:nvPr>
        </p:nvSpPr>
        <p:spPr/>
        <p:txBody>
          <a:bodyPr/>
          <a:lstStyle/>
          <a:p>
            <a:r>
              <a:rPr lang="en-US" dirty="0"/>
              <a:t>History of Leadership</a:t>
            </a:r>
          </a:p>
        </p:txBody>
      </p:sp>
      <p:sp>
        <p:nvSpPr>
          <p:cNvPr id="6" name="Text Placeholder 5">
            <a:extLst>
              <a:ext uri="{FF2B5EF4-FFF2-40B4-BE49-F238E27FC236}">
                <a16:creationId xmlns:a16="http://schemas.microsoft.com/office/drawing/2014/main" id="{DF126159-76BF-4E8E-9873-CB48BE6F4773}"/>
              </a:ext>
            </a:extLst>
          </p:cNvPr>
          <p:cNvSpPr>
            <a:spLocks noGrp="1"/>
          </p:cNvSpPr>
          <p:nvPr>
            <p:ph type="body" idx="1"/>
          </p:nvPr>
        </p:nvSpPr>
        <p:spPr/>
        <p:txBody>
          <a:bodyPr/>
          <a:lstStyle/>
          <a:p>
            <a:r>
              <a:rPr lang="en-US" dirty="0"/>
              <a:t>Born, not made</a:t>
            </a:r>
          </a:p>
          <a:p>
            <a:r>
              <a:rPr lang="en-US" dirty="0"/>
              <a:t>Divinely chosen</a:t>
            </a:r>
          </a:p>
          <a:p>
            <a:endParaRPr lang="en-US" dirty="0"/>
          </a:p>
        </p:txBody>
      </p:sp>
      <p:pic>
        <p:nvPicPr>
          <p:cNvPr id="5" name="Picture 4">
            <a:extLst>
              <a:ext uri="{FF2B5EF4-FFF2-40B4-BE49-F238E27FC236}">
                <a16:creationId xmlns:a16="http://schemas.microsoft.com/office/drawing/2014/main" id="{C41051F5-3CFC-49A5-A33F-1171929F2D5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857279" y="2025502"/>
            <a:ext cx="5496521" cy="3662916"/>
          </a:xfrm>
          <a:prstGeom prst="rect">
            <a:avLst/>
          </a:prstGeom>
        </p:spPr>
      </p:pic>
    </p:spTree>
    <p:extLst>
      <p:ext uri="{BB962C8B-B14F-4D97-AF65-F5344CB8AC3E}">
        <p14:creationId xmlns:p14="http://schemas.microsoft.com/office/powerpoint/2010/main" val="2711961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A461E-09D3-4BD7-90A9-8DC1A05B7A12}"/>
              </a:ext>
            </a:extLst>
          </p:cNvPr>
          <p:cNvSpPr>
            <a:spLocks noGrp="1"/>
          </p:cNvSpPr>
          <p:nvPr>
            <p:ph type="title"/>
          </p:nvPr>
        </p:nvSpPr>
        <p:spPr/>
        <p:txBody>
          <a:bodyPr/>
          <a:lstStyle/>
          <a:p>
            <a:r>
              <a:rPr lang="en-US" dirty="0"/>
              <a:t>Class Discussion: Your Favorite Leader (part 1)</a:t>
            </a:r>
          </a:p>
        </p:txBody>
      </p:sp>
      <p:sp>
        <p:nvSpPr>
          <p:cNvPr id="3" name="Text Placeholder 2">
            <a:extLst>
              <a:ext uri="{FF2B5EF4-FFF2-40B4-BE49-F238E27FC236}">
                <a16:creationId xmlns:a16="http://schemas.microsoft.com/office/drawing/2014/main" id="{B4D13F80-50A1-4418-A83C-14F104AC6F45}"/>
              </a:ext>
            </a:extLst>
          </p:cNvPr>
          <p:cNvSpPr>
            <a:spLocks noGrp="1"/>
          </p:cNvSpPr>
          <p:nvPr>
            <p:ph type="body" idx="1"/>
          </p:nvPr>
        </p:nvSpPr>
        <p:spPr/>
        <p:txBody>
          <a:bodyPr/>
          <a:lstStyle/>
          <a:p>
            <a:r>
              <a:rPr lang="en-US" dirty="0"/>
              <a:t>Get into groups of three or four people, and discuss a favorite past leader.  Yours could be a coach, a teacher, or a former manager. Each member of the group should pick his or her own leader.</a:t>
            </a:r>
          </a:p>
          <a:p>
            <a:r>
              <a:rPr lang="en-US" dirty="0"/>
              <a:t>The group should discuss personality traits that make a leader successful.  Does your favorite leader have any of those personality traits?</a:t>
            </a:r>
          </a:p>
          <a:p>
            <a:r>
              <a:rPr lang="en-US" dirty="0"/>
              <a:t>Write down four or five qualities your favorite leader exhibited. </a:t>
            </a:r>
          </a:p>
        </p:txBody>
      </p:sp>
    </p:spTree>
    <p:extLst>
      <p:ext uri="{BB962C8B-B14F-4D97-AF65-F5344CB8AC3E}">
        <p14:creationId xmlns:p14="http://schemas.microsoft.com/office/powerpoint/2010/main" val="838746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1391B-E150-4B48-944A-89573657DA45}"/>
              </a:ext>
            </a:extLst>
          </p:cNvPr>
          <p:cNvSpPr>
            <a:spLocks noGrp="1"/>
          </p:cNvSpPr>
          <p:nvPr>
            <p:ph type="title"/>
          </p:nvPr>
        </p:nvSpPr>
        <p:spPr/>
        <p:txBody>
          <a:bodyPr/>
          <a:lstStyle/>
          <a:p>
            <a:r>
              <a:rPr lang="en-US" dirty="0"/>
              <a:t>Early Trait Theories</a:t>
            </a:r>
          </a:p>
        </p:txBody>
      </p:sp>
      <p:sp>
        <p:nvSpPr>
          <p:cNvPr id="6" name="Text Placeholder 5">
            <a:extLst>
              <a:ext uri="{FF2B5EF4-FFF2-40B4-BE49-F238E27FC236}">
                <a16:creationId xmlns:a16="http://schemas.microsoft.com/office/drawing/2014/main" id="{50C9729E-F110-4EE8-BCFB-D0B7868693FF}"/>
              </a:ext>
            </a:extLst>
          </p:cNvPr>
          <p:cNvSpPr>
            <a:spLocks noGrp="1"/>
          </p:cNvSpPr>
          <p:nvPr>
            <p:ph type="body" idx="1"/>
          </p:nvPr>
        </p:nvSpPr>
        <p:spPr/>
        <p:txBody>
          <a:bodyPr/>
          <a:lstStyle/>
          <a:p>
            <a:r>
              <a:rPr lang="en-US" dirty="0"/>
              <a:t>Galton’s “eminent men” and hereditary theories</a:t>
            </a:r>
          </a:p>
          <a:p>
            <a:r>
              <a:rPr lang="en-US" dirty="0"/>
              <a:t>Cowley’s “complex group of leadership traits”</a:t>
            </a:r>
          </a:p>
          <a:p>
            <a:r>
              <a:rPr lang="en-US" dirty="0" err="1"/>
              <a:t>Zaccaro’s</a:t>
            </a:r>
            <a:r>
              <a:rPr lang="en-US" dirty="0"/>
              <a:t> “Individual differences can still predict leadership effectiveness”</a:t>
            </a:r>
          </a:p>
          <a:p>
            <a:endParaRPr lang="en-US" dirty="0"/>
          </a:p>
          <a:p>
            <a:r>
              <a:rPr lang="en-US" dirty="0"/>
              <a:t>Ultimately…</a:t>
            </a:r>
          </a:p>
          <a:p>
            <a:pPr lvl="1"/>
            <a:r>
              <a:rPr lang="en-US" dirty="0"/>
              <a:t>Traits can predict leadership. </a:t>
            </a:r>
          </a:p>
          <a:p>
            <a:pPr lvl="1"/>
            <a:r>
              <a:rPr lang="en-US" dirty="0"/>
              <a:t>Traits do a better job of predicting the emergence of leaders and the appearance of leadership than they do distinguishing between effective and ineffective leadership.</a:t>
            </a:r>
          </a:p>
          <a:p>
            <a:endParaRPr lang="en-US" dirty="0"/>
          </a:p>
        </p:txBody>
      </p:sp>
    </p:spTree>
    <p:extLst>
      <p:ext uri="{BB962C8B-B14F-4D97-AF65-F5344CB8AC3E}">
        <p14:creationId xmlns:p14="http://schemas.microsoft.com/office/powerpoint/2010/main" val="882864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85382-2B54-4A87-9F78-4822B84669A5}"/>
              </a:ext>
            </a:extLst>
          </p:cNvPr>
          <p:cNvSpPr>
            <a:spLocks noGrp="1"/>
          </p:cNvSpPr>
          <p:nvPr>
            <p:ph type="title"/>
          </p:nvPr>
        </p:nvSpPr>
        <p:spPr/>
        <p:txBody>
          <a:bodyPr/>
          <a:lstStyle/>
          <a:p>
            <a:r>
              <a:rPr lang="en-US" dirty="0"/>
              <a:t>Class Discussion: Your Favorite Leader (part 2)</a:t>
            </a:r>
          </a:p>
        </p:txBody>
      </p:sp>
      <p:sp>
        <p:nvSpPr>
          <p:cNvPr id="3" name="Text Placeholder 2">
            <a:extLst>
              <a:ext uri="{FF2B5EF4-FFF2-40B4-BE49-F238E27FC236}">
                <a16:creationId xmlns:a16="http://schemas.microsoft.com/office/drawing/2014/main" id="{2F1BABA0-4EC1-4F04-B439-EF003E49FB0F}"/>
              </a:ext>
            </a:extLst>
          </p:cNvPr>
          <p:cNvSpPr>
            <a:spLocks noGrp="1"/>
          </p:cNvSpPr>
          <p:nvPr>
            <p:ph type="body" idx="1"/>
          </p:nvPr>
        </p:nvSpPr>
        <p:spPr/>
        <p:txBody>
          <a:bodyPr/>
          <a:lstStyle/>
          <a:p>
            <a:r>
              <a:rPr lang="en-US" dirty="0"/>
              <a:t>Now we understand that qualities alone do not make a leader effective.  A person can possess leadership qualities and still not be an effective leader.  So let’s take a look at behavior!</a:t>
            </a:r>
          </a:p>
          <a:p>
            <a:r>
              <a:rPr lang="en-US" dirty="0"/>
              <a:t>Get back together in your group and discuss how your favorite leaders behaved.  Look at two things:</a:t>
            </a:r>
          </a:p>
          <a:p>
            <a:pPr lvl="1"/>
            <a:r>
              <a:rPr lang="en-US" dirty="0"/>
              <a:t>The leader’s behavior with people (e.g. motivating, caring about them, helping them be productive, etc.)</a:t>
            </a:r>
          </a:p>
          <a:p>
            <a:pPr lvl="1"/>
            <a:r>
              <a:rPr lang="en-US" dirty="0"/>
              <a:t>The leader’s behavior around accomplishing the goal</a:t>
            </a:r>
          </a:p>
          <a:p>
            <a:r>
              <a:rPr lang="en-US" dirty="0"/>
              <a:t>Write down these behaviors and prepare to discuss</a:t>
            </a:r>
          </a:p>
        </p:txBody>
      </p:sp>
    </p:spTree>
    <p:extLst>
      <p:ext uri="{BB962C8B-B14F-4D97-AF65-F5344CB8AC3E}">
        <p14:creationId xmlns:p14="http://schemas.microsoft.com/office/powerpoint/2010/main" val="2400305818"/>
      </p:ext>
    </p:extLst>
  </p:cSld>
  <p:clrMapOvr>
    <a:masterClrMapping/>
  </p:clrMapOvr>
</p:sld>
</file>

<file path=ppt/theme/theme1.xml><?xml version="1.0" encoding="utf-8"?>
<a:theme xmlns:a="http://schemas.openxmlformats.org/drawingml/2006/main" name="orgbehavior">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gbehavior" id="{9A9E8387-CDC7-5D4C-871F-D1A7FCB5CAC3}" vid="{0AA62FEF-F8BF-B64D-AC3C-FE3EB3A7BB45}"/>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orgbehavior</Template>
  <TotalTime>6111</TotalTime>
  <Words>1889</Words>
  <Application>Microsoft Macintosh PowerPoint</Application>
  <PresentationFormat>Widescreen</PresentationFormat>
  <Paragraphs>221</Paragraphs>
  <Slides>31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Century Gothic</vt:lpstr>
      <vt:lpstr>orgbehavior</vt:lpstr>
      <vt:lpstr>Organizational Behavior</vt:lpstr>
      <vt:lpstr>Module Learning Outcomes</vt:lpstr>
      <vt:lpstr>The History of Leadership Theories</vt:lpstr>
      <vt:lpstr>Learning Outcomes: The History of Leadership Theories</vt:lpstr>
      <vt:lpstr>Leadership is…</vt:lpstr>
      <vt:lpstr>History of Leadership</vt:lpstr>
      <vt:lpstr>Class Discussion: Your Favorite Leader (part 1)</vt:lpstr>
      <vt:lpstr>Early Trait Theories</vt:lpstr>
      <vt:lpstr>Class Discussion: Your Favorite Leader (part 2)</vt:lpstr>
      <vt:lpstr>Behavioral Approach</vt:lpstr>
      <vt:lpstr>Contingency Theories of Leadership</vt:lpstr>
      <vt:lpstr>Fiedler’s Contingency Theory</vt:lpstr>
      <vt:lpstr>Class Discussion: Your Favorite Leader (part 3)</vt:lpstr>
      <vt:lpstr>Practice Question 1</vt:lpstr>
      <vt:lpstr>Leadership Styles and Topics</vt:lpstr>
      <vt:lpstr>Learning Outcomes: Leadership Styles and Topics</vt:lpstr>
      <vt:lpstr>Kurt Lewin and Leadership Traits</vt:lpstr>
      <vt:lpstr>Other leadership styles</vt:lpstr>
      <vt:lpstr>Trust in leadership</vt:lpstr>
      <vt:lpstr>Leadership Roles</vt:lpstr>
      <vt:lpstr>Leadership Issues</vt:lpstr>
      <vt:lpstr>Challenges to leadership</vt:lpstr>
      <vt:lpstr>Practice Question 2</vt:lpstr>
      <vt:lpstr>Practice Question 3</vt:lpstr>
      <vt:lpstr>Leadership vs Management</vt:lpstr>
      <vt:lpstr>Learning Outcomes: Leadership vs Management</vt:lpstr>
      <vt:lpstr>Leader vs Manager: Abraham Zaleznik</vt:lpstr>
      <vt:lpstr>Leader vs Manager: John Kotter</vt:lpstr>
      <vt:lpstr>Roles of leaders and managers</vt:lpstr>
      <vt:lpstr>Practice Question 4</vt:lpstr>
      <vt:lpstr>Quick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The  Role of Business</dc:title>
  <dc:creator>Sarah Liebman</dc:creator>
  <cp:lastModifiedBy>Spencer De Vries</cp:lastModifiedBy>
  <cp:revision>156</cp:revision>
  <dcterms:modified xsi:type="dcterms:W3CDTF">2020-07-08T01:16:45Z</dcterms:modified>
</cp:coreProperties>
</file>